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7" r:id="rId1"/>
  </p:sldMasterIdLst>
  <p:notesMasterIdLst>
    <p:notesMasterId r:id="rId22"/>
  </p:notesMasterIdLst>
  <p:sldIdLst>
    <p:sldId id="256" r:id="rId2"/>
    <p:sldId id="259" r:id="rId3"/>
    <p:sldId id="262" r:id="rId4"/>
    <p:sldId id="301" r:id="rId5"/>
    <p:sldId id="267" r:id="rId6"/>
    <p:sldId id="302" r:id="rId7"/>
    <p:sldId id="303" r:id="rId8"/>
    <p:sldId id="271" r:id="rId9"/>
    <p:sldId id="265" r:id="rId10"/>
    <p:sldId id="261" r:id="rId11"/>
    <p:sldId id="305" r:id="rId12"/>
    <p:sldId id="307" r:id="rId13"/>
    <p:sldId id="309" r:id="rId14"/>
    <p:sldId id="310" r:id="rId15"/>
    <p:sldId id="274" r:id="rId16"/>
    <p:sldId id="306" r:id="rId17"/>
    <p:sldId id="308" r:id="rId18"/>
    <p:sldId id="314" r:id="rId19"/>
    <p:sldId id="312" r:id="rId20"/>
    <p:sldId id="313"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Exo 2" panose="020B0604020202020204" charset="0"/>
      <p:regular r:id="rId27"/>
      <p:bold r:id="rId28"/>
      <p:italic r:id="rId29"/>
      <p:boldItalic r:id="rId30"/>
    </p:embeddedFont>
    <p:embeddedFont>
      <p:font typeface="Fira Sans Extra Condensed Medium" panose="020B0603050000020004" pitchFamily="34" charset="0"/>
      <p:regular r:id="rId31"/>
    </p:embeddedFont>
    <p:embeddedFont>
      <p:font typeface="Roboto Condensed Light" panose="02000000000000000000" pitchFamily="2" charset="0"/>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8848ED-5B42-49B3-8106-7FE65F69E65B}">
  <a:tblStyle styleId="{088848ED-5B42-49B3-8106-7FE65F69E65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33" autoAdjust="0"/>
    <p:restoredTop sz="94660"/>
  </p:normalViewPr>
  <p:slideViewPr>
    <p:cSldViewPr snapToGrid="0">
      <p:cViewPr varScale="1">
        <p:scale>
          <a:sx n="103" d="100"/>
          <a:sy n="103" d="100"/>
        </p:scale>
        <p:origin x="78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569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3642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655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8428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5757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648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1368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441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815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5781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baafe93df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baafe93df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0490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baafe93df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baafe93df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
        <p:nvSpPr>
          <p:cNvPr id="4" name="TextBox 3">
            <a:extLst>
              <a:ext uri="{FF2B5EF4-FFF2-40B4-BE49-F238E27FC236}">
                <a16:creationId xmlns:a16="http://schemas.microsoft.com/office/drawing/2014/main" id="{617E527D-1CF0-A596-5BF5-3E8FCCEFBD73}"/>
              </a:ext>
            </a:extLst>
          </p:cNvPr>
          <p:cNvSpPr txBox="1"/>
          <p:nvPr/>
        </p:nvSpPr>
        <p:spPr>
          <a:xfrm>
            <a:off x="6677025" y="2753666"/>
            <a:ext cx="2376359" cy="523220"/>
          </a:xfrm>
          <a:prstGeom prst="rect">
            <a:avLst/>
          </a:prstGeom>
          <a:noFill/>
        </p:spPr>
        <p:txBody>
          <a:bodyPr wrap="square" rtlCol="0">
            <a:spAutoFit/>
          </a:bodyPr>
          <a:lstStyle/>
          <a:p>
            <a:r>
              <a:rPr lang="en-US" sz="2800" b="1" dirty="0" err="1">
                <a:solidFill>
                  <a:schemeClr val="accent5"/>
                </a:solidFill>
                <a:latin typeface="Exo 2" panose="020B0604020202020204" charset="0"/>
              </a:rPr>
              <a:t>Nhóm</a:t>
            </a:r>
            <a:r>
              <a:rPr lang="en-US" sz="2800" b="1" dirty="0">
                <a:solidFill>
                  <a:schemeClr val="accent5"/>
                </a:solidFill>
                <a:latin typeface="Exo 2" panose="020B0604020202020204" charset="0"/>
              </a:rPr>
              <a:t> 16</a:t>
            </a:r>
          </a:p>
        </p:txBody>
      </p:sp>
      <p:sp>
        <p:nvSpPr>
          <p:cNvPr id="7" name="TextBox 6">
            <a:extLst>
              <a:ext uri="{FF2B5EF4-FFF2-40B4-BE49-F238E27FC236}">
                <a16:creationId xmlns:a16="http://schemas.microsoft.com/office/drawing/2014/main" id="{C970A5B0-BCEB-522B-4FBC-50E226494511}"/>
              </a:ext>
            </a:extLst>
          </p:cNvPr>
          <p:cNvSpPr txBox="1"/>
          <p:nvPr/>
        </p:nvSpPr>
        <p:spPr>
          <a:xfrm>
            <a:off x="5009913" y="2851747"/>
            <a:ext cx="4127112" cy="1854354"/>
          </a:xfrm>
          <a:prstGeom prst="rect">
            <a:avLst/>
          </a:prstGeom>
          <a:noFill/>
        </p:spPr>
        <p:txBody>
          <a:bodyPr wrap="square" rtlCol="0">
            <a:spAutoFit/>
          </a:bodyPr>
          <a:lstStyle/>
          <a:p>
            <a:pPr>
              <a:lnSpc>
                <a:spcPct val="150000"/>
              </a:lnSpc>
            </a:pPr>
            <a:endParaRPr lang="en-US" sz="2300" b="1" i="1" dirty="0">
              <a:solidFill>
                <a:srgbClr val="434343"/>
              </a:solidFill>
              <a:latin typeface="+mn-lt"/>
            </a:endParaRPr>
          </a:p>
          <a:p>
            <a:pPr marL="457200" indent="-457200">
              <a:buFont typeface="+mj-lt"/>
              <a:buAutoNum type="arabicPeriod"/>
            </a:pPr>
            <a:r>
              <a:rPr lang="en-US" sz="2000" dirty="0" err="1">
                <a:solidFill>
                  <a:schemeClr val="accent5"/>
                </a:solidFill>
                <a:latin typeface="+mn-lt"/>
              </a:rPr>
              <a:t>Trần</a:t>
            </a:r>
            <a:r>
              <a:rPr lang="en-US" sz="2000" dirty="0">
                <a:solidFill>
                  <a:schemeClr val="accent5"/>
                </a:solidFill>
                <a:latin typeface="+mn-lt"/>
              </a:rPr>
              <a:t> </a:t>
            </a:r>
            <a:r>
              <a:rPr lang="en-US" sz="2000" dirty="0" err="1">
                <a:solidFill>
                  <a:schemeClr val="accent5"/>
                </a:solidFill>
                <a:latin typeface="+mn-lt"/>
              </a:rPr>
              <a:t>Hoàng</a:t>
            </a:r>
            <a:r>
              <a:rPr lang="en-US" sz="2000" dirty="0">
                <a:solidFill>
                  <a:schemeClr val="accent5"/>
                </a:solidFill>
                <a:latin typeface="+mn-lt"/>
              </a:rPr>
              <a:t> Anh</a:t>
            </a:r>
          </a:p>
          <a:p>
            <a:pPr marL="457200" indent="-457200">
              <a:buFont typeface="+mj-lt"/>
              <a:buAutoNum type="arabicPeriod"/>
            </a:pPr>
            <a:r>
              <a:rPr lang="en-US" sz="2000" dirty="0">
                <a:solidFill>
                  <a:schemeClr val="accent5"/>
                </a:solidFill>
                <a:latin typeface="+mn-lt"/>
              </a:rPr>
              <a:t>Nguyễn </a:t>
            </a:r>
            <a:r>
              <a:rPr lang="en-US" sz="2000" dirty="0" err="1">
                <a:solidFill>
                  <a:schemeClr val="accent5"/>
                </a:solidFill>
                <a:latin typeface="+mn-lt"/>
              </a:rPr>
              <a:t>Huỳnh</a:t>
            </a:r>
            <a:r>
              <a:rPr lang="en-US" sz="2000" dirty="0">
                <a:solidFill>
                  <a:schemeClr val="accent5"/>
                </a:solidFill>
                <a:latin typeface="+mn-lt"/>
              </a:rPr>
              <a:t> </a:t>
            </a:r>
            <a:r>
              <a:rPr lang="en-US" sz="2000" dirty="0" err="1">
                <a:solidFill>
                  <a:schemeClr val="accent5"/>
                </a:solidFill>
                <a:latin typeface="+mn-lt"/>
              </a:rPr>
              <a:t>Vương</a:t>
            </a:r>
            <a:r>
              <a:rPr lang="en-US" sz="2000" dirty="0">
                <a:solidFill>
                  <a:schemeClr val="accent5"/>
                </a:solidFill>
                <a:latin typeface="+mn-lt"/>
              </a:rPr>
              <a:t> </a:t>
            </a:r>
            <a:r>
              <a:rPr lang="en-US" sz="2000" dirty="0" err="1">
                <a:solidFill>
                  <a:schemeClr val="accent5"/>
                </a:solidFill>
                <a:latin typeface="+mn-lt"/>
              </a:rPr>
              <a:t>Quốc</a:t>
            </a:r>
            <a:endParaRPr lang="en-US" sz="2000" dirty="0">
              <a:solidFill>
                <a:schemeClr val="accent5"/>
              </a:solidFill>
              <a:latin typeface="+mn-lt"/>
            </a:endParaRPr>
          </a:p>
          <a:p>
            <a:pPr marL="457200" indent="-457200">
              <a:buFont typeface="+mj-lt"/>
              <a:buAutoNum type="arabicPeriod"/>
            </a:pPr>
            <a:r>
              <a:rPr lang="en-US" sz="2000" dirty="0" err="1">
                <a:solidFill>
                  <a:schemeClr val="accent5"/>
                </a:solidFill>
                <a:latin typeface="+mn-lt"/>
              </a:rPr>
              <a:t>Ngô</a:t>
            </a:r>
            <a:r>
              <a:rPr lang="en-US" sz="2000" dirty="0">
                <a:solidFill>
                  <a:schemeClr val="accent5"/>
                </a:solidFill>
                <a:latin typeface="+mn-lt"/>
              </a:rPr>
              <a:t> </a:t>
            </a:r>
            <a:r>
              <a:rPr lang="en-US" sz="2000" dirty="0" err="1">
                <a:solidFill>
                  <a:schemeClr val="accent5"/>
                </a:solidFill>
                <a:latin typeface="+mn-lt"/>
              </a:rPr>
              <a:t>Huỳnh</a:t>
            </a:r>
            <a:r>
              <a:rPr lang="en-US" sz="2000" dirty="0">
                <a:solidFill>
                  <a:schemeClr val="accent5"/>
                </a:solidFill>
                <a:latin typeface="+mn-lt"/>
              </a:rPr>
              <a:t> </a:t>
            </a:r>
            <a:r>
              <a:rPr lang="en-US" sz="2000" dirty="0" err="1">
                <a:solidFill>
                  <a:schemeClr val="accent5"/>
                </a:solidFill>
                <a:latin typeface="+mn-lt"/>
              </a:rPr>
              <a:t>Trưởng</a:t>
            </a:r>
            <a:endParaRPr lang="en-US" sz="2000" dirty="0">
              <a:solidFill>
                <a:schemeClr val="accent5"/>
              </a:solidFill>
              <a:latin typeface="+mn-lt"/>
            </a:endParaRPr>
          </a:p>
          <a:p>
            <a:pPr marL="457200" indent="-457200">
              <a:buFont typeface="+mj-lt"/>
              <a:buAutoNum type="arabicPeriod"/>
            </a:pPr>
            <a:r>
              <a:rPr lang="en-US" sz="2000" dirty="0">
                <a:solidFill>
                  <a:schemeClr val="accent5"/>
                </a:solidFill>
                <a:latin typeface="+mn-lt"/>
              </a:rPr>
              <a:t>Nguyễn Hữu Minh Tâm</a:t>
            </a:r>
          </a:p>
        </p:txBody>
      </p:sp>
      <p:sp>
        <p:nvSpPr>
          <p:cNvPr id="10" name="TextBox 3">
            <a:extLst>
              <a:ext uri="{FF2B5EF4-FFF2-40B4-BE49-F238E27FC236}">
                <a16:creationId xmlns:a16="http://schemas.microsoft.com/office/drawing/2014/main" id="{111BEA4C-F75C-2251-8533-3167D112AABB}"/>
              </a:ext>
            </a:extLst>
          </p:cNvPr>
          <p:cNvSpPr txBox="1"/>
          <p:nvPr/>
        </p:nvSpPr>
        <p:spPr>
          <a:xfrm>
            <a:off x="1700210" y="165469"/>
            <a:ext cx="5743575" cy="584775"/>
          </a:xfrm>
          <a:prstGeom prst="rect">
            <a:avLst/>
          </a:prstGeom>
          <a:noFill/>
        </p:spPr>
        <p:txBody>
          <a:bodyPr wrap="square" rtlCol="0">
            <a:spAutoFit/>
          </a:bodyPr>
          <a:lstStyle/>
          <a:p>
            <a:pPr algn="ctr"/>
            <a:r>
              <a:rPr lang="en-US" sz="1600" dirty="0">
                <a:solidFill>
                  <a:srgbClr val="434343"/>
                </a:solidFill>
                <a:latin typeface="Arial" panose="020B0604020202020204" pitchFamily="34" charset="0"/>
                <a:cs typeface="Arial" panose="020B0604020202020204" pitchFamily="34" charset="0"/>
              </a:rPr>
              <a:t>TRƯỜNG ĐẠI HỌC CÔNG NGHỆ THÔNG TIN</a:t>
            </a:r>
          </a:p>
          <a:p>
            <a:pPr algn="ctr"/>
            <a:r>
              <a:rPr lang="en-US" sz="1600" dirty="0">
                <a:solidFill>
                  <a:srgbClr val="434343"/>
                </a:solidFill>
                <a:latin typeface="Arial" panose="020B0604020202020204" pitchFamily="34" charset="0"/>
                <a:cs typeface="Arial" panose="020B0604020202020204" pitchFamily="34" charset="0"/>
              </a:rPr>
              <a:t>KHOA </a:t>
            </a:r>
            <a:r>
              <a:rPr lang="en-US" sz="1600" dirty="0" err="1">
                <a:solidFill>
                  <a:srgbClr val="434343"/>
                </a:solidFill>
                <a:latin typeface="Arial" panose="020B0604020202020204" pitchFamily="34" charset="0"/>
                <a:cs typeface="Arial" panose="020B0604020202020204" pitchFamily="34" charset="0"/>
              </a:rPr>
              <a:t>KHOA</a:t>
            </a:r>
            <a:r>
              <a:rPr lang="en-US" sz="1600" dirty="0">
                <a:solidFill>
                  <a:srgbClr val="434343"/>
                </a:solidFill>
                <a:latin typeface="Arial" panose="020B0604020202020204" pitchFamily="34" charset="0"/>
                <a:cs typeface="Arial" panose="020B0604020202020204" pitchFamily="34" charset="0"/>
              </a:rPr>
              <a:t> HỌC VÀ KĨ THUẬT THÔNG TIN </a:t>
            </a:r>
          </a:p>
        </p:txBody>
      </p:sp>
      <p:sp>
        <p:nvSpPr>
          <p:cNvPr id="11" name="TextBox 10">
            <a:extLst>
              <a:ext uri="{FF2B5EF4-FFF2-40B4-BE49-F238E27FC236}">
                <a16:creationId xmlns:a16="http://schemas.microsoft.com/office/drawing/2014/main" id="{2073ACC0-9651-00AE-620F-C3815551FE2E}"/>
              </a:ext>
            </a:extLst>
          </p:cNvPr>
          <p:cNvSpPr txBox="1"/>
          <p:nvPr/>
        </p:nvSpPr>
        <p:spPr>
          <a:xfrm>
            <a:off x="605880" y="967125"/>
            <a:ext cx="7932233" cy="1569660"/>
          </a:xfrm>
          <a:prstGeom prst="rect">
            <a:avLst/>
          </a:prstGeom>
          <a:noFill/>
        </p:spPr>
        <p:txBody>
          <a:bodyPr wrap="square" rtlCol="0">
            <a:spAutoFit/>
          </a:bodyPr>
          <a:lstStyle/>
          <a:p>
            <a:pPr algn="ctr"/>
            <a:r>
              <a:rPr lang="en-US" sz="3200" b="1" dirty="0">
                <a:solidFill>
                  <a:srgbClr val="434343"/>
                </a:solidFill>
                <a:latin typeface="Calibri" panose="020F0502020204030204" pitchFamily="34" charset="0"/>
                <a:ea typeface="Calibri" panose="020F0502020204030204" pitchFamily="34" charset="0"/>
                <a:cs typeface="Calibri" panose="020F0502020204030204" pitchFamily="34" charset="0"/>
              </a:rPr>
              <a:t>XÂY DỰNG MÔ HÌNH ĐIỀN KHUYẾT DỮ LIỆU CHUỖI THỜI GIAN SỬ DỤNG MẠNG ĐỐI NGHỊCH TẠO SINH (GAN)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0" y="92654"/>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GENERATOR (G)</a:t>
            </a:r>
            <a:endParaRPr sz="3600"/>
          </a:p>
        </p:txBody>
      </p:sp>
      <p:sp>
        <p:nvSpPr>
          <p:cNvPr id="2" name="TextBox 1">
            <a:extLst>
              <a:ext uri="{FF2B5EF4-FFF2-40B4-BE49-F238E27FC236}">
                <a16:creationId xmlns:a16="http://schemas.microsoft.com/office/drawing/2014/main" id="{E0EBBA29-9C0A-5860-52AB-B1C459E90E9E}"/>
              </a:ext>
            </a:extLst>
          </p:cNvPr>
          <p:cNvSpPr txBox="1"/>
          <p:nvPr/>
        </p:nvSpPr>
        <p:spPr>
          <a:xfrm>
            <a:off x="356839" y="810322"/>
            <a:ext cx="6081132" cy="400109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err="1">
                <a:solidFill>
                  <a:srgbClr val="434343"/>
                </a:solidFill>
              </a:rPr>
              <a:t>Sử</a:t>
            </a:r>
            <a:r>
              <a:rPr lang="en-US" sz="2000" dirty="0">
                <a:solidFill>
                  <a:srgbClr val="434343"/>
                </a:solidFill>
              </a:rPr>
              <a:t> </a:t>
            </a:r>
            <a:r>
              <a:rPr lang="en-US" sz="2000" dirty="0" err="1">
                <a:solidFill>
                  <a:srgbClr val="434343"/>
                </a:solidFill>
              </a:rPr>
              <a:t>dụng</a:t>
            </a:r>
            <a:r>
              <a:rPr lang="en-US" sz="2000" dirty="0">
                <a:solidFill>
                  <a:srgbClr val="434343"/>
                </a:solidFill>
              </a:rPr>
              <a:t> </a:t>
            </a:r>
            <a:r>
              <a:rPr lang="en-US" sz="2000" dirty="0" err="1">
                <a:solidFill>
                  <a:srgbClr val="434343"/>
                </a:solidFill>
              </a:rPr>
              <a:t>mô</a:t>
            </a:r>
            <a:r>
              <a:rPr lang="en-US" sz="2000" dirty="0">
                <a:solidFill>
                  <a:srgbClr val="434343"/>
                </a:solidFill>
              </a:rPr>
              <a:t> </a:t>
            </a:r>
            <a:r>
              <a:rPr lang="en-US" sz="2000" dirty="0" err="1">
                <a:solidFill>
                  <a:srgbClr val="434343"/>
                </a:solidFill>
              </a:rPr>
              <a:t>hình</a:t>
            </a:r>
            <a:r>
              <a:rPr lang="en-US" sz="2000" dirty="0">
                <a:solidFill>
                  <a:srgbClr val="434343"/>
                </a:solidFill>
              </a:rPr>
              <a:t> GRU.</a:t>
            </a:r>
          </a:p>
          <a:p>
            <a:pPr marL="285750" indent="-285750">
              <a:lnSpc>
                <a:spcPct val="200000"/>
              </a:lnSpc>
              <a:buFont typeface="Arial" panose="020B0604020202020204" pitchFamily="34" charset="0"/>
              <a:buChar char="•"/>
            </a:pPr>
            <a:r>
              <a:rPr lang="en-US" sz="2000" dirty="0">
                <a:solidFill>
                  <a:srgbClr val="434343"/>
                </a:solidFill>
              </a:rPr>
              <a:t>Input: </a:t>
            </a:r>
            <a:r>
              <a:rPr lang="en-US" sz="2000" dirty="0" err="1">
                <a:solidFill>
                  <a:srgbClr val="434343"/>
                </a:solidFill>
              </a:rPr>
              <a:t>Là</a:t>
            </a:r>
            <a:r>
              <a:rPr lang="en-US" sz="2000" dirty="0">
                <a:solidFill>
                  <a:srgbClr val="434343"/>
                </a:solidFill>
              </a:rPr>
              <a:t> </a:t>
            </a:r>
            <a:r>
              <a:rPr lang="en-US" sz="2000" dirty="0" err="1">
                <a:solidFill>
                  <a:srgbClr val="434343"/>
                </a:solidFill>
              </a:rPr>
              <a:t>một</a:t>
            </a:r>
            <a:r>
              <a:rPr lang="en-US" sz="2000" dirty="0">
                <a:solidFill>
                  <a:srgbClr val="434343"/>
                </a:solidFill>
              </a:rPr>
              <a:t> </a:t>
            </a:r>
            <a:r>
              <a:rPr lang="en-US" sz="2000" dirty="0" err="1">
                <a:solidFill>
                  <a:srgbClr val="434343"/>
                </a:solidFill>
              </a:rPr>
              <a:t>chuỗi</a:t>
            </a:r>
            <a:r>
              <a:rPr lang="en-US" sz="2000" dirty="0">
                <a:solidFill>
                  <a:srgbClr val="434343"/>
                </a:solidFill>
              </a:rPr>
              <a:t> N </a:t>
            </a:r>
            <a:r>
              <a:rPr lang="en-US" sz="2000" dirty="0" err="1">
                <a:solidFill>
                  <a:srgbClr val="434343"/>
                </a:solidFill>
              </a:rPr>
              <a:t>ngày</a:t>
            </a:r>
            <a:r>
              <a:rPr lang="en-US" sz="2000" dirty="0">
                <a:solidFill>
                  <a:srgbClr val="434343"/>
                </a:solidFill>
              </a:rPr>
              <a:t> </a:t>
            </a:r>
            <a:r>
              <a:rPr lang="en-US" sz="2000" dirty="0" err="1">
                <a:solidFill>
                  <a:srgbClr val="434343"/>
                </a:solidFill>
              </a:rPr>
              <a:t>liên</a:t>
            </a:r>
            <a:r>
              <a:rPr lang="en-US" sz="2000" dirty="0">
                <a:solidFill>
                  <a:srgbClr val="434343"/>
                </a:solidFill>
              </a:rPr>
              <a:t> </a:t>
            </a:r>
            <a:r>
              <a:rPr lang="en-US" sz="2000" dirty="0" err="1">
                <a:solidFill>
                  <a:srgbClr val="434343"/>
                </a:solidFill>
              </a:rPr>
              <a:t>tục</a:t>
            </a:r>
            <a:r>
              <a:rPr lang="en-US" sz="2000" dirty="0">
                <a:solidFill>
                  <a:srgbClr val="434343"/>
                </a:solidFill>
              </a:rPr>
              <a:t> </a:t>
            </a:r>
            <a:r>
              <a:rPr lang="en-US" sz="2000" dirty="0" err="1">
                <a:solidFill>
                  <a:srgbClr val="434343"/>
                </a:solidFill>
              </a:rPr>
              <a:t>nhau</a:t>
            </a:r>
            <a:r>
              <a:rPr lang="en-US" sz="2000" dirty="0">
                <a:solidFill>
                  <a:srgbClr val="434343"/>
                </a:solidFill>
              </a:rPr>
              <a:t>, </a:t>
            </a:r>
            <a:r>
              <a:rPr lang="en-US" sz="2000" dirty="0" err="1">
                <a:solidFill>
                  <a:srgbClr val="434343"/>
                </a:solidFill>
              </a:rPr>
              <a:t>với</a:t>
            </a:r>
            <a:r>
              <a:rPr lang="en-US" sz="2000" dirty="0">
                <a:solidFill>
                  <a:srgbClr val="434343"/>
                </a:solidFill>
              </a:rPr>
              <a:t> 6 </a:t>
            </a:r>
            <a:r>
              <a:rPr lang="en-US" sz="2000" dirty="0" err="1">
                <a:solidFill>
                  <a:srgbClr val="434343"/>
                </a:solidFill>
              </a:rPr>
              <a:t>thuộc</a:t>
            </a:r>
            <a:r>
              <a:rPr lang="en-US" sz="2000" dirty="0">
                <a:solidFill>
                  <a:srgbClr val="434343"/>
                </a:solidFill>
              </a:rPr>
              <a:t> </a:t>
            </a:r>
            <a:r>
              <a:rPr lang="en-US" sz="2000" dirty="0" err="1">
                <a:solidFill>
                  <a:srgbClr val="434343"/>
                </a:solidFill>
              </a:rPr>
              <a:t>tính</a:t>
            </a:r>
            <a:r>
              <a:rPr lang="en-US" sz="2000" dirty="0">
                <a:solidFill>
                  <a:srgbClr val="434343"/>
                </a:solidFill>
              </a:rPr>
              <a:t> </a:t>
            </a:r>
            <a:r>
              <a:rPr lang="en-US" sz="2000" dirty="0" err="1">
                <a:solidFill>
                  <a:srgbClr val="434343"/>
                </a:solidFill>
              </a:rPr>
              <a:t>thời</a:t>
            </a:r>
            <a:r>
              <a:rPr lang="en-US" sz="2000" dirty="0">
                <a:solidFill>
                  <a:srgbClr val="434343"/>
                </a:solidFill>
              </a:rPr>
              <a:t> </a:t>
            </a:r>
            <a:r>
              <a:rPr lang="en-US" sz="2000" dirty="0" err="1">
                <a:solidFill>
                  <a:srgbClr val="434343"/>
                </a:solidFill>
              </a:rPr>
              <a:t>tiết</a:t>
            </a:r>
            <a:r>
              <a:rPr lang="en-US" sz="2000" dirty="0">
                <a:solidFill>
                  <a:srgbClr val="434343"/>
                </a:solidFill>
              </a:rPr>
              <a:t> </a:t>
            </a:r>
            <a:r>
              <a:rPr lang="en-US" sz="2000" dirty="0" err="1">
                <a:solidFill>
                  <a:srgbClr val="434343"/>
                </a:solidFill>
              </a:rPr>
              <a:t>của</a:t>
            </a:r>
            <a:r>
              <a:rPr lang="en-US" sz="2000" dirty="0">
                <a:solidFill>
                  <a:srgbClr val="434343"/>
                </a:solidFill>
              </a:rPr>
              <a:t> </a:t>
            </a:r>
            <a:r>
              <a:rPr lang="en-US" sz="2000" dirty="0" err="1">
                <a:solidFill>
                  <a:srgbClr val="434343"/>
                </a:solidFill>
              </a:rPr>
              <a:t>từng</a:t>
            </a:r>
            <a:r>
              <a:rPr lang="en-US" sz="2000" dirty="0">
                <a:solidFill>
                  <a:srgbClr val="434343"/>
                </a:solidFill>
              </a:rPr>
              <a:t> </a:t>
            </a:r>
            <a:r>
              <a:rPr lang="en-US" sz="2000" dirty="0" err="1">
                <a:solidFill>
                  <a:srgbClr val="434343"/>
                </a:solidFill>
              </a:rPr>
              <a:t>ngày</a:t>
            </a:r>
            <a:r>
              <a:rPr lang="en-US" sz="2000" dirty="0">
                <a:solidFill>
                  <a:srgbClr val="434343"/>
                </a:solidFill>
              </a:rPr>
              <a:t>.</a:t>
            </a:r>
          </a:p>
          <a:p>
            <a:pPr marL="285750" indent="-285750">
              <a:lnSpc>
                <a:spcPct val="200000"/>
              </a:lnSpc>
              <a:buFont typeface="Arial" panose="020B0604020202020204" pitchFamily="34" charset="0"/>
              <a:buChar char="•"/>
            </a:pPr>
            <a:r>
              <a:rPr lang="en-US" sz="2000" dirty="0">
                <a:solidFill>
                  <a:srgbClr val="434343"/>
                </a:solidFill>
              </a:rPr>
              <a:t>Output: </a:t>
            </a:r>
            <a:r>
              <a:rPr lang="en-US" sz="2000" dirty="0" err="1">
                <a:solidFill>
                  <a:srgbClr val="434343"/>
                </a:solidFill>
              </a:rPr>
              <a:t>Dữ</a:t>
            </a:r>
            <a:r>
              <a:rPr lang="en-US" sz="2000" dirty="0">
                <a:solidFill>
                  <a:srgbClr val="434343"/>
                </a:solidFill>
              </a:rPr>
              <a:t> </a:t>
            </a:r>
            <a:r>
              <a:rPr lang="en-US" sz="2000" dirty="0" err="1">
                <a:solidFill>
                  <a:srgbClr val="434343"/>
                </a:solidFill>
              </a:rPr>
              <a:t>liệu</a:t>
            </a:r>
            <a:r>
              <a:rPr lang="en-US" sz="2000" dirty="0">
                <a:solidFill>
                  <a:srgbClr val="434343"/>
                </a:solidFill>
              </a:rPr>
              <a:t> </a:t>
            </a:r>
            <a:r>
              <a:rPr lang="en-US" sz="2000" dirty="0" err="1">
                <a:solidFill>
                  <a:srgbClr val="434343"/>
                </a:solidFill>
              </a:rPr>
              <a:t>đã</a:t>
            </a:r>
            <a:r>
              <a:rPr lang="en-US" sz="2000" dirty="0">
                <a:solidFill>
                  <a:srgbClr val="434343"/>
                </a:solidFill>
              </a:rPr>
              <a:t> </a:t>
            </a:r>
            <a:r>
              <a:rPr lang="en-US" sz="2000" dirty="0" err="1">
                <a:solidFill>
                  <a:srgbClr val="434343"/>
                </a:solidFill>
              </a:rPr>
              <a:t>được</a:t>
            </a:r>
            <a:r>
              <a:rPr lang="en-US" sz="2000" dirty="0">
                <a:solidFill>
                  <a:srgbClr val="434343"/>
                </a:solidFill>
              </a:rPr>
              <a:t> </a:t>
            </a:r>
            <a:r>
              <a:rPr lang="en-US" sz="2000" dirty="0" err="1">
                <a:solidFill>
                  <a:srgbClr val="434343"/>
                </a:solidFill>
              </a:rPr>
              <a:t>điền</a:t>
            </a:r>
            <a:r>
              <a:rPr lang="en-US" sz="2000" dirty="0">
                <a:solidFill>
                  <a:srgbClr val="434343"/>
                </a:solidFill>
              </a:rPr>
              <a:t> </a:t>
            </a:r>
            <a:r>
              <a:rPr lang="en-US" sz="2000" dirty="0" err="1">
                <a:solidFill>
                  <a:srgbClr val="434343"/>
                </a:solidFill>
              </a:rPr>
              <a:t>khuyết</a:t>
            </a:r>
            <a:r>
              <a:rPr lang="en-US" sz="2000" dirty="0">
                <a:solidFill>
                  <a:srgbClr val="434343"/>
                </a:solidFill>
              </a:rPr>
              <a:t>, </a:t>
            </a:r>
            <a:r>
              <a:rPr lang="en-US" sz="2000" dirty="0" err="1">
                <a:solidFill>
                  <a:srgbClr val="434343"/>
                </a:solidFill>
              </a:rPr>
              <a:t>có</a:t>
            </a:r>
            <a:r>
              <a:rPr lang="en-US" sz="2000" dirty="0">
                <a:solidFill>
                  <a:srgbClr val="434343"/>
                </a:solidFill>
              </a:rPr>
              <a:t> </a:t>
            </a:r>
            <a:r>
              <a:rPr lang="en-US" sz="2000" dirty="0" err="1">
                <a:solidFill>
                  <a:srgbClr val="434343"/>
                </a:solidFill>
              </a:rPr>
              <a:t>kích</a:t>
            </a:r>
            <a:r>
              <a:rPr lang="en-US" sz="2000" dirty="0">
                <a:solidFill>
                  <a:srgbClr val="434343"/>
                </a:solidFill>
              </a:rPr>
              <a:t> </a:t>
            </a:r>
            <a:r>
              <a:rPr lang="en-US" sz="2000" dirty="0" err="1">
                <a:solidFill>
                  <a:srgbClr val="434343"/>
                </a:solidFill>
              </a:rPr>
              <a:t>thước</a:t>
            </a:r>
            <a:r>
              <a:rPr lang="en-US" sz="2000" dirty="0">
                <a:solidFill>
                  <a:srgbClr val="434343"/>
                </a:solidFill>
              </a:rPr>
              <a:t> </a:t>
            </a:r>
            <a:r>
              <a:rPr lang="en-US" sz="2000" dirty="0" err="1">
                <a:solidFill>
                  <a:srgbClr val="434343"/>
                </a:solidFill>
              </a:rPr>
              <a:t>tương</a:t>
            </a:r>
            <a:r>
              <a:rPr lang="en-US" sz="2000" dirty="0">
                <a:solidFill>
                  <a:srgbClr val="434343"/>
                </a:solidFill>
              </a:rPr>
              <a:t> </a:t>
            </a:r>
            <a:r>
              <a:rPr lang="en-US" sz="2000" dirty="0" err="1">
                <a:solidFill>
                  <a:srgbClr val="434343"/>
                </a:solidFill>
              </a:rPr>
              <a:t>tự</a:t>
            </a:r>
            <a:r>
              <a:rPr lang="en-US" sz="2000" dirty="0">
                <a:solidFill>
                  <a:srgbClr val="434343"/>
                </a:solidFill>
              </a:rPr>
              <a:t> </a:t>
            </a:r>
            <a:r>
              <a:rPr lang="en-US" sz="2000" dirty="0" err="1">
                <a:solidFill>
                  <a:srgbClr val="434343"/>
                </a:solidFill>
              </a:rPr>
              <a:t>dữ</a:t>
            </a:r>
            <a:r>
              <a:rPr lang="en-US" sz="2000" dirty="0">
                <a:solidFill>
                  <a:srgbClr val="434343"/>
                </a:solidFill>
              </a:rPr>
              <a:t> </a:t>
            </a:r>
            <a:r>
              <a:rPr lang="en-US" sz="2000" dirty="0" err="1">
                <a:solidFill>
                  <a:srgbClr val="434343"/>
                </a:solidFill>
              </a:rPr>
              <a:t>liệu</a:t>
            </a:r>
            <a:r>
              <a:rPr lang="en-US" sz="2000" dirty="0">
                <a:solidFill>
                  <a:srgbClr val="434343"/>
                </a:solidFill>
              </a:rPr>
              <a:t> </a:t>
            </a:r>
            <a:r>
              <a:rPr lang="en-US" sz="2000" dirty="0" err="1">
                <a:solidFill>
                  <a:srgbClr val="434343"/>
                </a:solidFill>
              </a:rPr>
              <a:t>đầu</a:t>
            </a:r>
            <a:r>
              <a:rPr lang="en-US" sz="2000" dirty="0">
                <a:solidFill>
                  <a:srgbClr val="434343"/>
                </a:solidFill>
              </a:rPr>
              <a:t> </a:t>
            </a:r>
            <a:r>
              <a:rPr lang="en-US" sz="2000" dirty="0" err="1">
                <a:solidFill>
                  <a:srgbClr val="434343"/>
                </a:solidFill>
              </a:rPr>
              <a:t>vào</a:t>
            </a:r>
            <a:r>
              <a:rPr lang="en-US" sz="2000" dirty="0">
                <a:solidFill>
                  <a:srgbClr val="434343"/>
                </a:solidFill>
              </a:rPr>
              <a:t>.</a:t>
            </a:r>
          </a:p>
          <a:p>
            <a:pPr marL="285750" indent="-285750">
              <a:lnSpc>
                <a:spcPct val="200000"/>
              </a:lnSpc>
              <a:buFont typeface="Arial" panose="020B0604020202020204" pitchFamily="34" charset="0"/>
              <a:buChar char="•"/>
            </a:pPr>
            <a:r>
              <a:rPr lang="en-US" sz="2000" dirty="0" err="1">
                <a:solidFill>
                  <a:srgbClr val="434343"/>
                </a:solidFill>
              </a:rPr>
              <a:t>Kiến</a:t>
            </a:r>
            <a:r>
              <a:rPr lang="en-US" sz="2000" dirty="0">
                <a:solidFill>
                  <a:srgbClr val="434343"/>
                </a:solidFill>
              </a:rPr>
              <a:t> </a:t>
            </a:r>
            <a:r>
              <a:rPr lang="en-US" sz="2000" dirty="0" err="1">
                <a:solidFill>
                  <a:srgbClr val="434343"/>
                </a:solidFill>
              </a:rPr>
              <a:t>trúc</a:t>
            </a:r>
            <a:r>
              <a:rPr lang="en-US" sz="2000" dirty="0">
                <a:solidFill>
                  <a:srgbClr val="434343"/>
                </a:solidFill>
              </a:rPr>
              <a:t> G </a:t>
            </a:r>
            <a:r>
              <a:rPr lang="en-US" sz="2000" dirty="0" err="1">
                <a:solidFill>
                  <a:srgbClr val="434343"/>
                </a:solidFill>
              </a:rPr>
              <a:t>được</a:t>
            </a:r>
            <a:r>
              <a:rPr lang="en-US" sz="2000" dirty="0">
                <a:solidFill>
                  <a:srgbClr val="434343"/>
                </a:solidFill>
              </a:rPr>
              <a:t> </a:t>
            </a:r>
            <a:r>
              <a:rPr lang="en-US" sz="2000" dirty="0" err="1">
                <a:solidFill>
                  <a:srgbClr val="434343"/>
                </a:solidFill>
              </a:rPr>
              <a:t>sử</a:t>
            </a:r>
            <a:r>
              <a:rPr lang="en-US" sz="2000" dirty="0">
                <a:solidFill>
                  <a:srgbClr val="434343"/>
                </a:solidFill>
              </a:rPr>
              <a:t> </a:t>
            </a:r>
            <a:r>
              <a:rPr lang="en-US" sz="2000" dirty="0" err="1">
                <a:solidFill>
                  <a:srgbClr val="434343"/>
                </a:solidFill>
              </a:rPr>
              <a:t>dụng</a:t>
            </a:r>
            <a:r>
              <a:rPr lang="en-US" sz="2000" dirty="0">
                <a:solidFill>
                  <a:srgbClr val="434343"/>
                </a:solidFill>
              </a:rPr>
              <a:t>: </a:t>
            </a:r>
          </a:p>
          <a:p>
            <a:endParaRPr lang="en-US" dirty="0">
              <a:solidFill>
                <a:srgbClr val="434343"/>
              </a:solidFill>
            </a:endParaRPr>
          </a:p>
        </p:txBody>
      </p:sp>
      <p:pic>
        <p:nvPicPr>
          <p:cNvPr id="3" name="Picture 2">
            <a:extLst>
              <a:ext uri="{FF2B5EF4-FFF2-40B4-BE49-F238E27FC236}">
                <a16:creationId xmlns:a16="http://schemas.microsoft.com/office/drawing/2014/main" id="{69A1CA47-5BD3-B889-9734-F933AA6583A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33641" y="810322"/>
            <a:ext cx="6276717" cy="4080609"/>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inVertic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arn(inVertical)">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xit" presetSubtype="21" fill="hold" nodeType="clickEffect">
                                  <p:stCondLst>
                                    <p:cond delay="0"/>
                                  </p:stCondLst>
                                  <p:childTnLst>
                                    <p:animEffect transition="out" filter="barn(inVertical)">
                                      <p:cBhvr>
                                        <p:cTn id="26" dur="500"/>
                                        <p:tgtEl>
                                          <p:spTgt spid="2">
                                            <p:txEl>
                                              <p:pRg st="0" end="0"/>
                                            </p:txEl>
                                          </p:spTgt>
                                        </p:tgtEl>
                                      </p:cBhvr>
                                    </p:animEffect>
                                    <p:set>
                                      <p:cBhvr>
                                        <p:cTn id="27" dur="1" fill="hold">
                                          <p:stCondLst>
                                            <p:cond delay="499"/>
                                          </p:stCondLst>
                                        </p:cTn>
                                        <p:tgtEl>
                                          <p:spTgt spid="2">
                                            <p:txEl>
                                              <p:pRg st="0" end="0"/>
                                            </p:txEl>
                                          </p:spTgt>
                                        </p:tgtEl>
                                        <p:attrNameLst>
                                          <p:attrName>style.visibility</p:attrName>
                                        </p:attrNameLst>
                                      </p:cBhvr>
                                      <p:to>
                                        <p:strVal val="hidden"/>
                                      </p:to>
                                    </p:set>
                                  </p:childTnLst>
                                </p:cTn>
                              </p:par>
                              <p:par>
                                <p:cTn id="28" presetID="16" presetClass="exit" presetSubtype="21" fill="hold" nodeType="withEffect">
                                  <p:stCondLst>
                                    <p:cond delay="0"/>
                                  </p:stCondLst>
                                  <p:childTnLst>
                                    <p:animEffect transition="out" filter="barn(inVertical)">
                                      <p:cBhvr>
                                        <p:cTn id="29" dur="500"/>
                                        <p:tgtEl>
                                          <p:spTgt spid="2">
                                            <p:txEl>
                                              <p:pRg st="1" end="1"/>
                                            </p:txEl>
                                          </p:spTgt>
                                        </p:tgtEl>
                                      </p:cBhvr>
                                    </p:animEffect>
                                    <p:set>
                                      <p:cBhvr>
                                        <p:cTn id="30" dur="1" fill="hold">
                                          <p:stCondLst>
                                            <p:cond delay="499"/>
                                          </p:stCondLst>
                                        </p:cTn>
                                        <p:tgtEl>
                                          <p:spTgt spid="2">
                                            <p:txEl>
                                              <p:pRg st="1" end="1"/>
                                            </p:txEl>
                                          </p:spTgt>
                                        </p:tgtEl>
                                        <p:attrNameLst>
                                          <p:attrName>style.visibility</p:attrName>
                                        </p:attrNameLst>
                                      </p:cBhvr>
                                      <p:to>
                                        <p:strVal val="hidden"/>
                                      </p:to>
                                    </p:set>
                                  </p:childTnLst>
                                </p:cTn>
                              </p:par>
                              <p:par>
                                <p:cTn id="31" presetID="16" presetClass="exit" presetSubtype="21" fill="hold" nodeType="withEffect">
                                  <p:stCondLst>
                                    <p:cond delay="0"/>
                                  </p:stCondLst>
                                  <p:childTnLst>
                                    <p:animEffect transition="out" filter="barn(inVertical)">
                                      <p:cBhvr>
                                        <p:cTn id="32" dur="500"/>
                                        <p:tgtEl>
                                          <p:spTgt spid="2">
                                            <p:txEl>
                                              <p:pRg st="2" end="2"/>
                                            </p:txEl>
                                          </p:spTgt>
                                        </p:tgtEl>
                                      </p:cBhvr>
                                    </p:animEffect>
                                    <p:set>
                                      <p:cBhvr>
                                        <p:cTn id="33" dur="1" fill="hold">
                                          <p:stCondLst>
                                            <p:cond delay="499"/>
                                          </p:stCondLst>
                                        </p:cTn>
                                        <p:tgtEl>
                                          <p:spTgt spid="2">
                                            <p:txEl>
                                              <p:pRg st="2" end="2"/>
                                            </p:txEl>
                                          </p:spTgt>
                                        </p:tgtEl>
                                        <p:attrNameLst>
                                          <p:attrName>style.visibility</p:attrName>
                                        </p:attrNameLst>
                                      </p:cBhvr>
                                      <p:to>
                                        <p:strVal val="hidden"/>
                                      </p:to>
                                    </p:set>
                                  </p:childTnLst>
                                </p:cTn>
                              </p:par>
                              <p:par>
                                <p:cTn id="34" presetID="16" presetClass="exit" presetSubtype="21" fill="hold" nodeType="withEffect">
                                  <p:stCondLst>
                                    <p:cond delay="0"/>
                                  </p:stCondLst>
                                  <p:childTnLst>
                                    <p:animEffect transition="out" filter="barn(inVertical)">
                                      <p:cBhvr>
                                        <p:cTn id="35" dur="500"/>
                                        <p:tgtEl>
                                          <p:spTgt spid="2">
                                            <p:txEl>
                                              <p:pRg st="3" end="3"/>
                                            </p:txEl>
                                          </p:spTgt>
                                        </p:tgtEl>
                                      </p:cBhvr>
                                    </p:animEffect>
                                    <p:set>
                                      <p:cBhvr>
                                        <p:cTn id="36" dur="1" fill="hold">
                                          <p:stCondLst>
                                            <p:cond delay="499"/>
                                          </p:stCondLst>
                                        </p:cTn>
                                        <p:tgtEl>
                                          <p:spTgt spid="2">
                                            <p:txEl>
                                              <p:pRg st="3" end="3"/>
                                            </p:txEl>
                                          </p:spTgt>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0" y="189298"/>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DISCRIMINATOR (D)</a:t>
            </a:r>
            <a:endParaRPr sz="3600"/>
          </a:p>
        </p:txBody>
      </p:sp>
      <p:sp>
        <p:nvSpPr>
          <p:cNvPr id="2" name="TextBox 1">
            <a:extLst>
              <a:ext uri="{FF2B5EF4-FFF2-40B4-BE49-F238E27FC236}">
                <a16:creationId xmlns:a16="http://schemas.microsoft.com/office/drawing/2014/main" id="{6B1BAAD7-0DBE-DFC9-DEBF-B7CA7A7B0E05}"/>
              </a:ext>
            </a:extLst>
          </p:cNvPr>
          <p:cNvSpPr txBox="1"/>
          <p:nvPr/>
        </p:nvSpPr>
        <p:spPr>
          <a:xfrm>
            <a:off x="379141" y="788020"/>
            <a:ext cx="3999571" cy="2154436"/>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sz="2000" dirty="0" err="1">
                <a:solidFill>
                  <a:srgbClr val="434343"/>
                </a:solidFill>
              </a:rPr>
              <a:t>Nhiệm</a:t>
            </a:r>
            <a:r>
              <a:rPr lang="en-US" sz="2000" dirty="0">
                <a:solidFill>
                  <a:srgbClr val="434343"/>
                </a:solidFill>
              </a:rPr>
              <a:t> </a:t>
            </a:r>
            <a:r>
              <a:rPr lang="en-US" sz="2000" dirty="0" err="1">
                <a:solidFill>
                  <a:srgbClr val="434343"/>
                </a:solidFill>
              </a:rPr>
              <a:t>vụ</a:t>
            </a:r>
            <a:r>
              <a:rPr lang="en-US" sz="2000" dirty="0">
                <a:solidFill>
                  <a:srgbClr val="434343"/>
                </a:solidFill>
              </a:rPr>
              <a:t> </a:t>
            </a:r>
            <a:r>
              <a:rPr lang="en-US" sz="2000" dirty="0" err="1">
                <a:solidFill>
                  <a:srgbClr val="434343"/>
                </a:solidFill>
              </a:rPr>
              <a:t>của</a:t>
            </a:r>
            <a:r>
              <a:rPr lang="en-US" sz="2000" dirty="0">
                <a:solidFill>
                  <a:srgbClr val="434343"/>
                </a:solidFill>
              </a:rPr>
              <a:t> D </a:t>
            </a:r>
            <a:r>
              <a:rPr lang="en-US" sz="2000" dirty="0" err="1">
                <a:solidFill>
                  <a:srgbClr val="434343"/>
                </a:solidFill>
              </a:rPr>
              <a:t>là</a:t>
            </a:r>
            <a:r>
              <a:rPr lang="en-US" sz="2000" dirty="0">
                <a:solidFill>
                  <a:srgbClr val="434343"/>
                </a:solidFill>
              </a:rPr>
              <a:t> </a:t>
            </a:r>
            <a:r>
              <a:rPr lang="en-US" sz="2000" dirty="0" err="1">
                <a:solidFill>
                  <a:srgbClr val="434343"/>
                </a:solidFill>
              </a:rPr>
              <a:t>phân</a:t>
            </a:r>
            <a:r>
              <a:rPr lang="en-US" sz="2000" dirty="0">
                <a:solidFill>
                  <a:srgbClr val="434343"/>
                </a:solidFill>
              </a:rPr>
              <a:t> </a:t>
            </a:r>
            <a:r>
              <a:rPr lang="en-US" sz="2000" dirty="0" err="1">
                <a:solidFill>
                  <a:srgbClr val="434343"/>
                </a:solidFill>
              </a:rPr>
              <a:t>biệt</a:t>
            </a:r>
            <a:r>
              <a:rPr lang="en-US" sz="2000" dirty="0">
                <a:solidFill>
                  <a:srgbClr val="434343"/>
                </a:solidFill>
              </a:rPr>
              <a:t> </a:t>
            </a:r>
            <a:r>
              <a:rPr lang="en-US" sz="2000" dirty="0" err="1">
                <a:solidFill>
                  <a:srgbClr val="434343"/>
                </a:solidFill>
              </a:rPr>
              <a:t>dữ</a:t>
            </a:r>
            <a:r>
              <a:rPr lang="en-US" sz="2000" dirty="0">
                <a:solidFill>
                  <a:srgbClr val="434343"/>
                </a:solidFill>
              </a:rPr>
              <a:t> </a:t>
            </a:r>
            <a:r>
              <a:rPr lang="en-US" sz="2000" dirty="0" err="1">
                <a:solidFill>
                  <a:srgbClr val="434343"/>
                </a:solidFill>
              </a:rPr>
              <a:t>liệu</a:t>
            </a:r>
            <a:r>
              <a:rPr lang="en-US" sz="2000" dirty="0">
                <a:solidFill>
                  <a:srgbClr val="434343"/>
                </a:solidFill>
              </a:rPr>
              <a:t> </a:t>
            </a:r>
            <a:r>
              <a:rPr lang="en-US" sz="2000" dirty="0" err="1">
                <a:solidFill>
                  <a:srgbClr val="434343"/>
                </a:solidFill>
              </a:rPr>
              <a:t>thật</a:t>
            </a:r>
            <a:r>
              <a:rPr lang="en-US" sz="2000" dirty="0">
                <a:solidFill>
                  <a:srgbClr val="434343"/>
                </a:solidFill>
              </a:rPr>
              <a:t> hay </a:t>
            </a:r>
            <a:r>
              <a:rPr lang="en-US" sz="2000" dirty="0" err="1">
                <a:solidFill>
                  <a:srgbClr val="434343"/>
                </a:solidFill>
              </a:rPr>
              <a:t>giả</a:t>
            </a:r>
            <a:r>
              <a:rPr lang="en-US" sz="2000" dirty="0">
                <a:solidFill>
                  <a:srgbClr val="434343"/>
                </a:solidFill>
              </a:rPr>
              <a:t> (0 </a:t>
            </a:r>
            <a:r>
              <a:rPr lang="en-US" sz="2000" dirty="0" err="1">
                <a:solidFill>
                  <a:srgbClr val="434343"/>
                </a:solidFill>
              </a:rPr>
              <a:t>hoặc</a:t>
            </a:r>
            <a:r>
              <a:rPr lang="en-US" sz="2000" dirty="0">
                <a:solidFill>
                  <a:srgbClr val="434343"/>
                </a:solidFill>
              </a:rPr>
              <a:t> 1).</a:t>
            </a:r>
          </a:p>
          <a:p>
            <a:pPr marL="342900" indent="-342900">
              <a:lnSpc>
                <a:spcPct val="200000"/>
              </a:lnSpc>
              <a:buFont typeface="Arial" panose="020B0604020202020204" pitchFamily="34" charset="0"/>
              <a:buChar char="•"/>
            </a:pPr>
            <a:r>
              <a:rPr lang="en-US" sz="2000" dirty="0" err="1">
                <a:solidFill>
                  <a:srgbClr val="434343"/>
                </a:solidFill>
              </a:rPr>
              <a:t>Kiến</a:t>
            </a:r>
            <a:r>
              <a:rPr lang="en-US" sz="2000" dirty="0">
                <a:solidFill>
                  <a:srgbClr val="434343"/>
                </a:solidFill>
              </a:rPr>
              <a:t> </a:t>
            </a:r>
            <a:r>
              <a:rPr lang="en-US" sz="2000" dirty="0" err="1">
                <a:solidFill>
                  <a:srgbClr val="434343"/>
                </a:solidFill>
              </a:rPr>
              <a:t>trúc</a:t>
            </a:r>
            <a:r>
              <a:rPr lang="en-US" sz="2000" dirty="0">
                <a:solidFill>
                  <a:srgbClr val="434343"/>
                </a:solidFill>
              </a:rPr>
              <a:t> </a:t>
            </a:r>
            <a:r>
              <a:rPr lang="en-US" sz="2000" dirty="0" err="1">
                <a:solidFill>
                  <a:srgbClr val="434343"/>
                </a:solidFill>
              </a:rPr>
              <a:t>của</a:t>
            </a:r>
            <a:r>
              <a:rPr lang="en-US" sz="2000" dirty="0">
                <a:solidFill>
                  <a:srgbClr val="434343"/>
                </a:solidFill>
              </a:rPr>
              <a:t> Discriminator:</a:t>
            </a:r>
          </a:p>
          <a:p>
            <a:endParaRPr lang="en-US" dirty="0"/>
          </a:p>
        </p:txBody>
      </p:sp>
      <p:pic>
        <p:nvPicPr>
          <p:cNvPr id="3" name="Picture 2">
            <a:extLst>
              <a:ext uri="{FF2B5EF4-FFF2-40B4-BE49-F238E27FC236}">
                <a16:creationId xmlns:a16="http://schemas.microsoft.com/office/drawing/2014/main" id="{678E65E2-9A53-871D-13DB-E5CB53EFD31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1309" y="818523"/>
            <a:ext cx="2966224" cy="4247865"/>
          </a:xfrm>
          <a:prstGeom prst="rect">
            <a:avLst/>
          </a:prstGeom>
          <a:noFill/>
          <a:ln>
            <a:noFill/>
          </a:ln>
        </p:spPr>
      </p:pic>
    </p:spTree>
    <p:extLst>
      <p:ext uri="{BB962C8B-B14F-4D97-AF65-F5344CB8AC3E}">
        <p14:creationId xmlns:p14="http://schemas.microsoft.com/office/powerpoint/2010/main" val="2524490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0" y="189298"/>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MÔ HÌNH GAN</a:t>
            </a:r>
            <a:endParaRPr sz="3600" dirty="0"/>
          </a:p>
        </p:txBody>
      </p:sp>
      <p:sp>
        <p:nvSpPr>
          <p:cNvPr id="2" name="TextBox 1">
            <a:extLst>
              <a:ext uri="{FF2B5EF4-FFF2-40B4-BE49-F238E27FC236}">
                <a16:creationId xmlns:a16="http://schemas.microsoft.com/office/drawing/2014/main" id="{5E3F9A23-1BD1-355E-138D-941784E80634}"/>
              </a:ext>
            </a:extLst>
          </p:cNvPr>
          <p:cNvSpPr txBox="1"/>
          <p:nvPr/>
        </p:nvSpPr>
        <p:spPr>
          <a:xfrm>
            <a:off x="394009" y="780586"/>
            <a:ext cx="5991922" cy="2616101"/>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US" sz="2000" dirty="0" err="1">
                <a:solidFill>
                  <a:srgbClr val="434343"/>
                </a:solidFill>
              </a:rPr>
              <a:t>Kết</a:t>
            </a:r>
            <a:r>
              <a:rPr lang="en-US" sz="2000" dirty="0">
                <a:solidFill>
                  <a:srgbClr val="434343"/>
                </a:solidFill>
              </a:rPr>
              <a:t> </a:t>
            </a:r>
            <a:r>
              <a:rPr lang="en-US" sz="2000" dirty="0" err="1">
                <a:solidFill>
                  <a:srgbClr val="434343"/>
                </a:solidFill>
              </a:rPr>
              <a:t>nối</a:t>
            </a:r>
            <a:r>
              <a:rPr lang="en-US" sz="2000" dirty="0">
                <a:solidFill>
                  <a:srgbClr val="434343"/>
                </a:solidFill>
              </a:rPr>
              <a:t> Generator (D) </a:t>
            </a:r>
            <a:r>
              <a:rPr lang="en-US" sz="2000" dirty="0" err="1">
                <a:solidFill>
                  <a:srgbClr val="434343"/>
                </a:solidFill>
              </a:rPr>
              <a:t>và</a:t>
            </a:r>
            <a:r>
              <a:rPr lang="en-US" sz="2000" dirty="0">
                <a:solidFill>
                  <a:srgbClr val="434343"/>
                </a:solidFill>
              </a:rPr>
              <a:t> Discriminator (D).</a:t>
            </a:r>
          </a:p>
          <a:p>
            <a:pPr marL="285750" indent="-285750">
              <a:lnSpc>
                <a:spcPct val="250000"/>
              </a:lnSpc>
              <a:buFont typeface="Arial" panose="020B0604020202020204" pitchFamily="34" charset="0"/>
              <a:buChar char="•"/>
            </a:pPr>
            <a:r>
              <a:rPr lang="en-US" sz="2000" dirty="0" err="1">
                <a:solidFill>
                  <a:srgbClr val="434343"/>
                </a:solidFill>
              </a:rPr>
              <a:t>Đóng</a:t>
            </a:r>
            <a:r>
              <a:rPr lang="en-US" sz="2000" dirty="0">
                <a:solidFill>
                  <a:srgbClr val="434343"/>
                </a:solidFill>
              </a:rPr>
              <a:t> </a:t>
            </a:r>
            <a:r>
              <a:rPr lang="en-US" sz="2000" dirty="0" err="1">
                <a:solidFill>
                  <a:srgbClr val="434343"/>
                </a:solidFill>
              </a:rPr>
              <a:t>băng</a:t>
            </a:r>
            <a:r>
              <a:rPr lang="en-US" sz="2000" dirty="0">
                <a:solidFill>
                  <a:srgbClr val="434343"/>
                </a:solidFill>
              </a:rPr>
              <a:t> </a:t>
            </a:r>
            <a:r>
              <a:rPr lang="en-US" sz="2000" dirty="0" err="1">
                <a:solidFill>
                  <a:srgbClr val="434343"/>
                </a:solidFill>
              </a:rPr>
              <a:t>bộ</a:t>
            </a:r>
            <a:r>
              <a:rPr lang="en-US" sz="2000" dirty="0">
                <a:solidFill>
                  <a:srgbClr val="434343"/>
                </a:solidFill>
              </a:rPr>
              <a:t> </a:t>
            </a:r>
            <a:r>
              <a:rPr lang="en-US" sz="2000" dirty="0" err="1">
                <a:solidFill>
                  <a:srgbClr val="434343"/>
                </a:solidFill>
              </a:rPr>
              <a:t>tham</a:t>
            </a:r>
            <a:r>
              <a:rPr lang="en-US" sz="2000" dirty="0">
                <a:solidFill>
                  <a:srgbClr val="434343"/>
                </a:solidFill>
              </a:rPr>
              <a:t> </a:t>
            </a:r>
            <a:r>
              <a:rPr lang="en-US" sz="2000" dirty="0" err="1">
                <a:solidFill>
                  <a:srgbClr val="434343"/>
                </a:solidFill>
              </a:rPr>
              <a:t>số</a:t>
            </a:r>
            <a:r>
              <a:rPr lang="en-US" sz="2000" dirty="0">
                <a:solidFill>
                  <a:srgbClr val="434343"/>
                </a:solidFill>
              </a:rPr>
              <a:t> </a:t>
            </a:r>
            <a:r>
              <a:rPr lang="en-US" sz="2000" dirty="0" err="1">
                <a:solidFill>
                  <a:srgbClr val="434343"/>
                </a:solidFill>
              </a:rPr>
              <a:t>của</a:t>
            </a:r>
            <a:r>
              <a:rPr lang="en-US" sz="2000" dirty="0">
                <a:solidFill>
                  <a:srgbClr val="434343"/>
                </a:solidFill>
              </a:rPr>
              <a:t> D.</a:t>
            </a:r>
          </a:p>
          <a:p>
            <a:pPr marL="285750" indent="-285750">
              <a:lnSpc>
                <a:spcPct val="250000"/>
              </a:lnSpc>
              <a:buFont typeface="Arial" panose="020B0604020202020204" pitchFamily="34" charset="0"/>
              <a:buChar char="•"/>
            </a:pPr>
            <a:r>
              <a:rPr lang="en-US" sz="2000" dirty="0" err="1">
                <a:solidFill>
                  <a:srgbClr val="434343"/>
                </a:solidFill>
              </a:rPr>
              <a:t>Kiến</a:t>
            </a:r>
            <a:r>
              <a:rPr lang="en-US" sz="2000" dirty="0">
                <a:solidFill>
                  <a:srgbClr val="434343"/>
                </a:solidFill>
              </a:rPr>
              <a:t> </a:t>
            </a:r>
            <a:r>
              <a:rPr lang="en-US" sz="2000" dirty="0" err="1">
                <a:solidFill>
                  <a:srgbClr val="434343"/>
                </a:solidFill>
              </a:rPr>
              <a:t>trúc</a:t>
            </a:r>
            <a:r>
              <a:rPr lang="en-US" sz="2000" dirty="0">
                <a:solidFill>
                  <a:srgbClr val="434343"/>
                </a:solidFill>
              </a:rPr>
              <a:t> GAN </a:t>
            </a:r>
            <a:r>
              <a:rPr lang="en-US" sz="2000" dirty="0" err="1">
                <a:solidFill>
                  <a:srgbClr val="434343"/>
                </a:solidFill>
              </a:rPr>
              <a:t>được</a:t>
            </a:r>
            <a:r>
              <a:rPr lang="en-US" sz="2000" dirty="0">
                <a:solidFill>
                  <a:srgbClr val="434343"/>
                </a:solidFill>
              </a:rPr>
              <a:t> </a:t>
            </a:r>
            <a:r>
              <a:rPr lang="en-US" sz="2000" dirty="0" err="1">
                <a:solidFill>
                  <a:srgbClr val="434343"/>
                </a:solidFill>
              </a:rPr>
              <a:t>sử</a:t>
            </a:r>
            <a:r>
              <a:rPr lang="en-US" sz="2000" dirty="0">
                <a:solidFill>
                  <a:srgbClr val="434343"/>
                </a:solidFill>
              </a:rPr>
              <a:t> </a:t>
            </a:r>
            <a:r>
              <a:rPr lang="en-US" sz="2000" dirty="0" err="1">
                <a:solidFill>
                  <a:srgbClr val="434343"/>
                </a:solidFill>
              </a:rPr>
              <a:t>dụng</a:t>
            </a:r>
            <a:r>
              <a:rPr lang="en-US" sz="2000" dirty="0">
                <a:solidFill>
                  <a:srgbClr val="434343"/>
                </a:solidFill>
              </a:rPr>
              <a:t>:</a:t>
            </a:r>
          </a:p>
          <a:p>
            <a:endParaRPr lang="en-US" dirty="0">
              <a:solidFill>
                <a:srgbClr val="434343"/>
              </a:solidFill>
            </a:endParaRPr>
          </a:p>
        </p:txBody>
      </p:sp>
      <p:pic>
        <p:nvPicPr>
          <p:cNvPr id="2052" name="Picture 4">
            <a:extLst>
              <a:ext uri="{FF2B5EF4-FFF2-40B4-BE49-F238E27FC236}">
                <a16:creationId xmlns:a16="http://schemas.microsoft.com/office/drawing/2014/main" id="{AB9773DA-8348-E91E-6921-107F8B36B8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013" y="2676736"/>
            <a:ext cx="3894293" cy="2277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779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arn(inVertical)">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inVertical)">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fade">
                                      <p:cBhvr>
                                        <p:cTn id="2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0" y="189298"/>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HUẤN LUYỆN MÔ HÌNH</a:t>
            </a:r>
            <a:endParaRPr sz="3600"/>
          </a:p>
        </p:txBody>
      </p:sp>
      <p:sp>
        <p:nvSpPr>
          <p:cNvPr id="4" name="Cylinder 3">
            <a:extLst>
              <a:ext uri="{FF2B5EF4-FFF2-40B4-BE49-F238E27FC236}">
                <a16:creationId xmlns:a16="http://schemas.microsoft.com/office/drawing/2014/main" id="{9CF974A8-4756-A179-2F60-46FE336B8931}"/>
              </a:ext>
            </a:extLst>
          </p:cNvPr>
          <p:cNvSpPr/>
          <p:nvPr/>
        </p:nvSpPr>
        <p:spPr>
          <a:xfrm>
            <a:off x="518894" y="1315655"/>
            <a:ext cx="872030" cy="9462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Weather Forecast</a:t>
            </a:r>
          </a:p>
        </p:txBody>
      </p:sp>
      <p:sp>
        <p:nvSpPr>
          <p:cNvPr id="5" name="Rectangle 4">
            <a:extLst>
              <a:ext uri="{FF2B5EF4-FFF2-40B4-BE49-F238E27FC236}">
                <a16:creationId xmlns:a16="http://schemas.microsoft.com/office/drawing/2014/main" id="{95B3D397-59BD-FFBC-81B1-1A2E542F1E7A}"/>
              </a:ext>
            </a:extLst>
          </p:cNvPr>
          <p:cNvSpPr/>
          <p:nvPr/>
        </p:nvSpPr>
        <p:spPr>
          <a:xfrm>
            <a:off x="2103122" y="1437295"/>
            <a:ext cx="1003609" cy="702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Dữ</a:t>
            </a:r>
            <a:r>
              <a:rPr lang="en-US">
                <a:solidFill>
                  <a:schemeClr val="tx1"/>
                </a:solidFill>
              </a:rPr>
              <a:t> </a:t>
            </a:r>
            <a:r>
              <a:rPr lang="en-US" err="1">
                <a:solidFill>
                  <a:schemeClr val="tx1"/>
                </a:solidFill>
              </a:rPr>
              <a:t>liệu</a:t>
            </a:r>
            <a:r>
              <a:rPr lang="en-US">
                <a:solidFill>
                  <a:schemeClr val="tx1"/>
                </a:solidFill>
              </a:rPr>
              <a:t> </a:t>
            </a:r>
            <a:r>
              <a:rPr lang="en-US" err="1">
                <a:solidFill>
                  <a:schemeClr val="tx1"/>
                </a:solidFill>
              </a:rPr>
              <a:t>thực</a:t>
            </a:r>
            <a:r>
              <a:rPr lang="en-US">
                <a:solidFill>
                  <a:schemeClr val="tx1"/>
                </a:solidFill>
              </a:rPr>
              <a:t> </a:t>
            </a:r>
            <a:r>
              <a:rPr lang="en-US" err="1">
                <a:solidFill>
                  <a:schemeClr val="tx1"/>
                </a:solidFill>
              </a:rPr>
              <a:t>tế</a:t>
            </a:r>
            <a:r>
              <a:rPr lang="en-US">
                <a:solidFill>
                  <a:schemeClr val="tx1"/>
                </a:solidFill>
              </a:rPr>
              <a:t> (</a:t>
            </a:r>
            <a:r>
              <a:rPr lang="en-US" err="1">
                <a:solidFill>
                  <a:schemeClr val="tx1"/>
                </a:solidFill>
              </a:rPr>
              <a:t>nhãn</a:t>
            </a:r>
            <a:r>
              <a:rPr lang="en-US">
                <a:solidFill>
                  <a:schemeClr val="tx1"/>
                </a:solidFill>
              </a:rPr>
              <a:t> 1)</a:t>
            </a:r>
          </a:p>
        </p:txBody>
      </p:sp>
      <p:cxnSp>
        <p:nvCxnSpPr>
          <p:cNvPr id="7" name="Straight Arrow Connector 6">
            <a:extLst>
              <a:ext uri="{FF2B5EF4-FFF2-40B4-BE49-F238E27FC236}">
                <a16:creationId xmlns:a16="http://schemas.microsoft.com/office/drawing/2014/main" id="{4CA79311-C0AB-4CF5-EB6C-FD6F0E16030E}"/>
              </a:ext>
            </a:extLst>
          </p:cNvPr>
          <p:cNvCxnSpPr>
            <a:cxnSpLocks/>
            <a:stCxn id="4" idx="4"/>
            <a:endCxn id="5" idx="1"/>
          </p:cNvCxnSpPr>
          <p:nvPr/>
        </p:nvCxnSpPr>
        <p:spPr>
          <a:xfrm>
            <a:off x="1390924" y="1788755"/>
            <a:ext cx="71219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Cylinder 9">
            <a:extLst>
              <a:ext uri="{FF2B5EF4-FFF2-40B4-BE49-F238E27FC236}">
                <a16:creationId xmlns:a16="http://schemas.microsoft.com/office/drawing/2014/main" id="{64EAA0CD-0B54-F170-B621-7653E3F4F734}"/>
              </a:ext>
            </a:extLst>
          </p:cNvPr>
          <p:cNvSpPr/>
          <p:nvPr/>
        </p:nvSpPr>
        <p:spPr>
          <a:xfrm>
            <a:off x="518894" y="3060884"/>
            <a:ext cx="872030" cy="9462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Dữ</a:t>
            </a:r>
            <a:r>
              <a:rPr lang="en-US">
                <a:solidFill>
                  <a:schemeClr val="tx1"/>
                </a:solidFill>
              </a:rPr>
              <a:t> </a:t>
            </a:r>
            <a:r>
              <a:rPr lang="en-US" err="1">
                <a:solidFill>
                  <a:schemeClr val="tx1"/>
                </a:solidFill>
              </a:rPr>
              <a:t>liệu</a:t>
            </a:r>
            <a:r>
              <a:rPr lang="en-US">
                <a:solidFill>
                  <a:schemeClr val="tx1"/>
                </a:solidFill>
              </a:rPr>
              <a:t> </a:t>
            </a:r>
            <a:r>
              <a:rPr lang="en-US" err="1">
                <a:solidFill>
                  <a:schemeClr val="tx1"/>
                </a:solidFill>
              </a:rPr>
              <a:t>bị</a:t>
            </a:r>
            <a:r>
              <a:rPr lang="en-US">
                <a:solidFill>
                  <a:schemeClr val="tx1"/>
                </a:solidFill>
              </a:rPr>
              <a:t> </a:t>
            </a:r>
            <a:r>
              <a:rPr lang="en-US" err="1">
                <a:solidFill>
                  <a:schemeClr val="tx1"/>
                </a:solidFill>
              </a:rPr>
              <a:t>khuyết</a:t>
            </a:r>
            <a:endParaRPr lang="en-US">
              <a:solidFill>
                <a:schemeClr val="tx1"/>
              </a:solidFill>
            </a:endParaRPr>
          </a:p>
        </p:txBody>
      </p:sp>
      <p:sp>
        <p:nvSpPr>
          <p:cNvPr id="15" name="Oval 14">
            <a:extLst>
              <a:ext uri="{FF2B5EF4-FFF2-40B4-BE49-F238E27FC236}">
                <a16:creationId xmlns:a16="http://schemas.microsoft.com/office/drawing/2014/main" id="{B1E53F76-F7F2-064D-F9EB-B012734B8194}"/>
              </a:ext>
            </a:extLst>
          </p:cNvPr>
          <p:cNvSpPr/>
          <p:nvPr/>
        </p:nvSpPr>
        <p:spPr>
          <a:xfrm>
            <a:off x="2074127" y="3239535"/>
            <a:ext cx="1486829" cy="5888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Generator</a:t>
            </a:r>
          </a:p>
        </p:txBody>
      </p:sp>
      <p:cxnSp>
        <p:nvCxnSpPr>
          <p:cNvPr id="18" name="Straight Arrow Connector 17">
            <a:extLst>
              <a:ext uri="{FF2B5EF4-FFF2-40B4-BE49-F238E27FC236}">
                <a16:creationId xmlns:a16="http://schemas.microsoft.com/office/drawing/2014/main" id="{56D8D130-4802-4DD0-E2A6-2024044B9C1A}"/>
              </a:ext>
            </a:extLst>
          </p:cNvPr>
          <p:cNvCxnSpPr>
            <a:cxnSpLocks/>
            <a:stCxn id="10" idx="4"/>
            <a:endCxn id="15" idx="2"/>
          </p:cNvCxnSpPr>
          <p:nvPr/>
        </p:nvCxnSpPr>
        <p:spPr>
          <a:xfrm>
            <a:off x="1390924" y="3533984"/>
            <a:ext cx="68320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B3556DF0-6575-AAFA-137B-8ACE74726573}"/>
              </a:ext>
            </a:extLst>
          </p:cNvPr>
          <p:cNvSpPr/>
          <p:nvPr/>
        </p:nvSpPr>
        <p:spPr>
          <a:xfrm>
            <a:off x="4056624" y="3169364"/>
            <a:ext cx="873891" cy="729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Dữ</a:t>
            </a:r>
            <a:r>
              <a:rPr lang="en-US">
                <a:solidFill>
                  <a:schemeClr val="tx1"/>
                </a:solidFill>
              </a:rPr>
              <a:t> </a:t>
            </a:r>
            <a:r>
              <a:rPr lang="en-US" err="1">
                <a:solidFill>
                  <a:schemeClr val="tx1"/>
                </a:solidFill>
              </a:rPr>
              <a:t>liệu</a:t>
            </a:r>
            <a:r>
              <a:rPr lang="en-US">
                <a:solidFill>
                  <a:schemeClr val="tx1"/>
                </a:solidFill>
              </a:rPr>
              <a:t> </a:t>
            </a:r>
            <a:r>
              <a:rPr lang="en-US" err="1">
                <a:solidFill>
                  <a:schemeClr val="tx1"/>
                </a:solidFill>
              </a:rPr>
              <a:t>giả</a:t>
            </a:r>
            <a:endParaRPr lang="en-US">
              <a:solidFill>
                <a:schemeClr val="tx1"/>
              </a:solidFill>
            </a:endParaRPr>
          </a:p>
        </p:txBody>
      </p:sp>
      <p:cxnSp>
        <p:nvCxnSpPr>
          <p:cNvPr id="21" name="Straight Arrow Connector 20">
            <a:extLst>
              <a:ext uri="{FF2B5EF4-FFF2-40B4-BE49-F238E27FC236}">
                <a16:creationId xmlns:a16="http://schemas.microsoft.com/office/drawing/2014/main" id="{9D0B2D0C-E12B-5EEF-5EEC-03D85B48FF61}"/>
              </a:ext>
            </a:extLst>
          </p:cNvPr>
          <p:cNvCxnSpPr>
            <a:cxnSpLocks/>
            <a:stCxn id="15" idx="6"/>
            <a:endCxn id="19" idx="1"/>
          </p:cNvCxnSpPr>
          <p:nvPr/>
        </p:nvCxnSpPr>
        <p:spPr>
          <a:xfrm flipV="1">
            <a:off x="3560956" y="3533983"/>
            <a:ext cx="49566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Oval 46">
            <a:extLst>
              <a:ext uri="{FF2B5EF4-FFF2-40B4-BE49-F238E27FC236}">
                <a16:creationId xmlns:a16="http://schemas.microsoft.com/office/drawing/2014/main" id="{1EB21620-F084-EFF2-F14A-EEA99D9CCA28}"/>
              </a:ext>
            </a:extLst>
          </p:cNvPr>
          <p:cNvSpPr/>
          <p:nvPr/>
        </p:nvSpPr>
        <p:spPr>
          <a:xfrm>
            <a:off x="6223672" y="1259588"/>
            <a:ext cx="1910956" cy="7029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Discriminator</a:t>
            </a:r>
          </a:p>
        </p:txBody>
      </p:sp>
      <p:cxnSp>
        <p:nvCxnSpPr>
          <p:cNvPr id="49" name="Straight Arrow Connector 48">
            <a:extLst>
              <a:ext uri="{FF2B5EF4-FFF2-40B4-BE49-F238E27FC236}">
                <a16:creationId xmlns:a16="http://schemas.microsoft.com/office/drawing/2014/main" id="{710466B7-C4E4-28CF-9A13-86FC5BEFD2FE}"/>
              </a:ext>
            </a:extLst>
          </p:cNvPr>
          <p:cNvCxnSpPr>
            <a:cxnSpLocks/>
            <a:stCxn id="5" idx="3"/>
            <a:endCxn id="47" idx="2"/>
          </p:cNvCxnSpPr>
          <p:nvPr/>
        </p:nvCxnSpPr>
        <p:spPr>
          <a:xfrm flipV="1">
            <a:off x="3106731" y="1611049"/>
            <a:ext cx="3116941" cy="1777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Rectangle: Folded Corner 60">
            <a:extLst>
              <a:ext uri="{FF2B5EF4-FFF2-40B4-BE49-F238E27FC236}">
                <a16:creationId xmlns:a16="http://schemas.microsoft.com/office/drawing/2014/main" id="{9E2B61CB-3C83-15B3-9C7C-86BD2F92625A}"/>
              </a:ext>
            </a:extLst>
          </p:cNvPr>
          <p:cNvSpPr/>
          <p:nvPr/>
        </p:nvSpPr>
        <p:spPr>
          <a:xfrm>
            <a:off x="5255557" y="2837874"/>
            <a:ext cx="788019" cy="30989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ln w="0"/>
                <a:solidFill>
                  <a:schemeClr val="tx1"/>
                </a:solidFill>
                <a:effectLst>
                  <a:outerShdw blurRad="38100" dist="19050" dir="2700000" algn="tl" rotWithShape="0">
                    <a:schemeClr val="dk1">
                      <a:alpha val="40000"/>
                    </a:schemeClr>
                  </a:outerShdw>
                </a:effectLst>
              </a:rPr>
              <a:t>Nhãn</a:t>
            </a:r>
            <a:r>
              <a:rPr lang="en-US">
                <a:ln w="0"/>
                <a:solidFill>
                  <a:schemeClr val="tx1"/>
                </a:solidFill>
                <a:effectLst>
                  <a:outerShdw blurRad="38100" dist="19050" dir="2700000" algn="tl" rotWithShape="0">
                    <a:schemeClr val="dk1">
                      <a:alpha val="40000"/>
                    </a:schemeClr>
                  </a:outerShdw>
                </a:effectLst>
              </a:rPr>
              <a:t> 0</a:t>
            </a:r>
          </a:p>
        </p:txBody>
      </p:sp>
      <p:sp>
        <p:nvSpPr>
          <p:cNvPr id="194" name="Rectangle: Folded Corner 193">
            <a:extLst>
              <a:ext uri="{FF2B5EF4-FFF2-40B4-BE49-F238E27FC236}">
                <a16:creationId xmlns:a16="http://schemas.microsoft.com/office/drawing/2014/main" id="{A24D2128-7F9B-14E6-2294-4DF673D888B2}"/>
              </a:ext>
            </a:extLst>
          </p:cNvPr>
          <p:cNvSpPr/>
          <p:nvPr/>
        </p:nvSpPr>
        <p:spPr>
          <a:xfrm>
            <a:off x="5255558" y="3898602"/>
            <a:ext cx="788019" cy="309895"/>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ln w="0"/>
                <a:solidFill>
                  <a:schemeClr val="tx1"/>
                </a:solidFill>
                <a:effectLst>
                  <a:outerShdw blurRad="38100" dist="19050" dir="2700000" algn="tl" rotWithShape="0">
                    <a:schemeClr val="dk1">
                      <a:alpha val="40000"/>
                    </a:schemeClr>
                  </a:outerShdw>
                </a:effectLst>
              </a:rPr>
              <a:t>Nhãn</a:t>
            </a:r>
            <a:r>
              <a:rPr lang="en-US">
                <a:ln w="0"/>
                <a:solidFill>
                  <a:schemeClr val="tx1"/>
                </a:solidFill>
                <a:effectLst>
                  <a:outerShdw blurRad="38100" dist="19050" dir="2700000" algn="tl" rotWithShape="0">
                    <a:schemeClr val="dk1">
                      <a:alpha val="40000"/>
                    </a:schemeClr>
                  </a:outerShdw>
                </a:effectLst>
              </a:rPr>
              <a:t> 1</a:t>
            </a:r>
          </a:p>
        </p:txBody>
      </p:sp>
      <p:cxnSp>
        <p:nvCxnSpPr>
          <p:cNvPr id="196" name="Straight Arrow Connector 195">
            <a:extLst>
              <a:ext uri="{FF2B5EF4-FFF2-40B4-BE49-F238E27FC236}">
                <a16:creationId xmlns:a16="http://schemas.microsoft.com/office/drawing/2014/main" id="{165BBDA9-0AE4-E866-FC10-D58E9DE574FE}"/>
              </a:ext>
            </a:extLst>
          </p:cNvPr>
          <p:cNvCxnSpPr>
            <a:stCxn id="19" idx="3"/>
            <a:endCxn id="61" idx="1"/>
          </p:cNvCxnSpPr>
          <p:nvPr/>
        </p:nvCxnSpPr>
        <p:spPr>
          <a:xfrm flipV="1">
            <a:off x="4930515" y="2992822"/>
            <a:ext cx="325042" cy="5411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8" name="Straight Arrow Connector 197">
            <a:extLst>
              <a:ext uri="{FF2B5EF4-FFF2-40B4-BE49-F238E27FC236}">
                <a16:creationId xmlns:a16="http://schemas.microsoft.com/office/drawing/2014/main" id="{2FA956EC-DD56-C9C2-B31A-B7CEC8BCAD95}"/>
              </a:ext>
            </a:extLst>
          </p:cNvPr>
          <p:cNvCxnSpPr>
            <a:stCxn id="19" idx="3"/>
            <a:endCxn id="194" idx="1"/>
          </p:cNvCxnSpPr>
          <p:nvPr/>
        </p:nvCxnSpPr>
        <p:spPr>
          <a:xfrm>
            <a:off x="4930515" y="3533983"/>
            <a:ext cx="325043" cy="5195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1" name="Straight Arrow Connector 200">
            <a:extLst>
              <a:ext uri="{FF2B5EF4-FFF2-40B4-BE49-F238E27FC236}">
                <a16:creationId xmlns:a16="http://schemas.microsoft.com/office/drawing/2014/main" id="{F068D946-D186-0CD3-FC7E-B1FCF8567095}"/>
              </a:ext>
            </a:extLst>
          </p:cNvPr>
          <p:cNvCxnSpPr>
            <a:cxnSpLocks/>
            <a:stCxn id="61" idx="0"/>
            <a:endCxn id="47" idx="2"/>
          </p:cNvCxnSpPr>
          <p:nvPr/>
        </p:nvCxnSpPr>
        <p:spPr>
          <a:xfrm flipV="1">
            <a:off x="5649567" y="1611049"/>
            <a:ext cx="574105" cy="12268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5" name="Oval 214">
            <a:extLst>
              <a:ext uri="{FF2B5EF4-FFF2-40B4-BE49-F238E27FC236}">
                <a16:creationId xmlns:a16="http://schemas.microsoft.com/office/drawing/2014/main" id="{DC0EE813-BD42-28A2-7D4D-DD7B5A4A0DE8}"/>
              </a:ext>
            </a:extLst>
          </p:cNvPr>
          <p:cNvSpPr/>
          <p:nvPr/>
        </p:nvSpPr>
        <p:spPr>
          <a:xfrm>
            <a:off x="6708007" y="3084608"/>
            <a:ext cx="1910956" cy="7029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Discriminator</a:t>
            </a:r>
          </a:p>
        </p:txBody>
      </p:sp>
      <p:cxnSp>
        <p:nvCxnSpPr>
          <p:cNvPr id="217" name="Straight Arrow Connector 216">
            <a:extLst>
              <a:ext uri="{FF2B5EF4-FFF2-40B4-BE49-F238E27FC236}">
                <a16:creationId xmlns:a16="http://schemas.microsoft.com/office/drawing/2014/main" id="{FF41F812-7203-39C3-48A8-6C6B1A7E941C}"/>
              </a:ext>
            </a:extLst>
          </p:cNvPr>
          <p:cNvCxnSpPr>
            <a:stCxn id="47" idx="4"/>
            <a:endCxn id="215" idx="0"/>
          </p:cNvCxnSpPr>
          <p:nvPr/>
        </p:nvCxnSpPr>
        <p:spPr>
          <a:xfrm>
            <a:off x="7179150" y="1962509"/>
            <a:ext cx="484335" cy="11220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8" name="TextBox 217">
            <a:extLst>
              <a:ext uri="{FF2B5EF4-FFF2-40B4-BE49-F238E27FC236}">
                <a16:creationId xmlns:a16="http://schemas.microsoft.com/office/drawing/2014/main" id="{0A022456-A3C1-BADF-362C-9E3E0EED68EE}"/>
              </a:ext>
            </a:extLst>
          </p:cNvPr>
          <p:cNvSpPr txBox="1"/>
          <p:nvPr/>
        </p:nvSpPr>
        <p:spPr>
          <a:xfrm>
            <a:off x="7485787" y="2201828"/>
            <a:ext cx="1377368" cy="523220"/>
          </a:xfrm>
          <a:prstGeom prst="rect">
            <a:avLst/>
          </a:prstGeom>
          <a:noFill/>
        </p:spPr>
        <p:txBody>
          <a:bodyPr wrap="square" rtlCol="0">
            <a:spAutoFit/>
          </a:bodyPr>
          <a:lstStyle/>
          <a:p>
            <a:r>
              <a:rPr lang="en-US" err="1"/>
              <a:t>Đóng</a:t>
            </a:r>
            <a:r>
              <a:rPr lang="en-US"/>
              <a:t> </a:t>
            </a:r>
            <a:r>
              <a:rPr lang="en-US" err="1"/>
              <a:t>băng</a:t>
            </a:r>
            <a:r>
              <a:rPr lang="en-US"/>
              <a:t> </a:t>
            </a:r>
            <a:r>
              <a:rPr lang="en-US" err="1"/>
              <a:t>tham</a:t>
            </a:r>
            <a:r>
              <a:rPr lang="en-US"/>
              <a:t> </a:t>
            </a:r>
            <a:r>
              <a:rPr lang="en-US" err="1"/>
              <a:t>số</a:t>
            </a:r>
            <a:endParaRPr lang="en-US"/>
          </a:p>
        </p:txBody>
      </p:sp>
      <p:cxnSp>
        <p:nvCxnSpPr>
          <p:cNvPr id="221" name="Straight Arrow Connector 220">
            <a:extLst>
              <a:ext uri="{FF2B5EF4-FFF2-40B4-BE49-F238E27FC236}">
                <a16:creationId xmlns:a16="http://schemas.microsoft.com/office/drawing/2014/main" id="{B5A0BC6D-2812-3F04-E954-09EFA07394EC}"/>
              </a:ext>
            </a:extLst>
          </p:cNvPr>
          <p:cNvCxnSpPr>
            <a:stCxn id="194" idx="3"/>
            <a:endCxn id="215" idx="2"/>
          </p:cNvCxnSpPr>
          <p:nvPr/>
        </p:nvCxnSpPr>
        <p:spPr>
          <a:xfrm flipV="1">
            <a:off x="6043577" y="3436069"/>
            <a:ext cx="664430" cy="6174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2" name="TextBox 221">
            <a:extLst>
              <a:ext uri="{FF2B5EF4-FFF2-40B4-BE49-F238E27FC236}">
                <a16:creationId xmlns:a16="http://schemas.microsoft.com/office/drawing/2014/main" id="{91616960-6554-5938-F96A-C8AF7D66E574}"/>
              </a:ext>
            </a:extLst>
          </p:cNvPr>
          <p:cNvSpPr txBox="1"/>
          <p:nvPr/>
        </p:nvSpPr>
        <p:spPr>
          <a:xfrm>
            <a:off x="6318405" y="957297"/>
            <a:ext cx="1735492" cy="307777"/>
          </a:xfrm>
          <a:prstGeom prst="rect">
            <a:avLst/>
          </a:prstGeom>
          <a:noFill/>
        </p:spPr>
        <p:txBody>
          <a:bodyPr wrap="square" rtlCol="0">
            <a:spAutoFit/>
          </a:bodyPr>
          <a:lstStyle/>
          <a:p>
            <a:r>
              <a:rPr lang="en-US" dirty="0" err="1"/>
              <a:t>Gỡ</a:t>
            </a:r>
            <a:r>
              <a:rPr lang="en-US" dirty="0"/>
              <a:t> </a:t>
            </a:r>
            <a:r>
              <a:rPr lang="en-US" dirty="0" err="1"/>
              <a:t>băng</a:t>
            </a:r>
            <a:r>
              <a:rPr lang="en-US" dirty="0"/>
              <a:t> </a:t>
            </a:r>
            <a:r>
              <a:rPr lang="en-US" dirty="0" err="1"/>
              <a:t>tham</a:t>
            </a:r>
            <a:r>
              <a:rPr lang="en-US" dirty="0"/>
              <a:t> </a:t>
            </a:r>
            <a:r>
              <a:rPr lang="en-US" dirty="0" err="1"/>
              <a:t>số</a:t>
            </a:r>
            <a:endParaRPr lang="en-US" dirty="0"/>
          </a:p>
        </p:txBody>
      </p:sp>
    </p:spTree>
    <p:extLst>
      <p:ext uri="{BB962C8B-B14F-4D97-AF65-F5344CB8AC3E}">
        <p14:creationId xmlns:p14="http://schemas.microsoft.com/office/powerpoint/2010/main" val="357986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196"/>
                                        </p:tgtEl>
                                        <p:attrNameLst>
                                          <p:attrName>style.visibility</p:attrName>
                                        </p:attrNameLst>
                                      </p:cBhvr>
                                      <p:to>
                                        <p:strVal val="visible"/>
                                      </p:to>
                                    </p:set>
                                    <p:animEffect transition="in" filter="fade">
                                      <p:cBhvr>
                                        <p:cTn id="22" dur="500"/>
                                        <p:tgtEl>
                                          <p:spTgt spid="19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01"/>
                                        </p:tgtEl>
                                        <p:attrNameLst>
                                          <p:attrName>style.visibility</p:attrName>
                                        </p:attrNameLst>
                                      </p:cBhvr>
                                      <p:to>
                                        <p:strVal val="visible"/>
                                      </p:to>
                                    </p:set>
                                    <p:animEffect transition="in" filter="fade">
                                      <p:cBhvr>
                                        <p:cTn id="33" dur="500"/>
                                        <p:tgtEl>
                                          <p:spTgt spid="201"/>
                                        </p:tgtEl>
                                      </p:cBhvr>
                                    </p:animEffect>
                                  </p:childTnLst>
                                </p:cTn>
                              </p:par>
                              <p:par>
                                <p:cTn id="34" presetID="10" presetClass="entr" presetSubtype="0"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2"/>
                                        </p:tgtEl>
                                        <p:attrNameLst>
                                          <p:attrName>style.visibility</p:attrName>
                                        </p:attrNameLst>
                                      </p:cBhvr>
                                      <p:to>
                                        <p:strVal val="visible"/>
                                      </p:to>
                                    </p:set>
                                    <p:animEffect transition="in" filter="fade">
                                      <p:cBhvr>
                                        <p:cTn id="42" dur="500"/>
                                        <p:tgtEl>
                                          <p:spTgt spid="2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8"/>
                                        </p:tgtEl>
                                        <p:attrNameLst>
                                          <p:attrName>style.visibility</p:attrName>
                                        </p:attrNameLst>
                                      </p:cBhvr>
                                      <p:to>
                                        <p:strVal val="visible"/>
                                      </p:to>
                                    </p:set>
                                    <p:animEffect transition="in" filter="fade">
                                      <p:cBhvr>
                                        <p:cTn id="47" dur="500"/>
                                        <p:tgtEl>
                                          <p:spTgt spid="218"/>
                                        </p:tgtEl>
                                      </p:cBhvr>
                                    </p:animEffect>
                                  </p:childTnLst>
                                </p:cTn>
                              </p:par>
                              <p:par>
                                <p:cTn id="48" presetID="10" presetClass="entr" presetSubtype="0" fill="hold" nodeType="withEffect">
                                  <p:stCondLst>
                                    <p:cond delay="0"/>
                                  </p:stCondLst>
                                  <p:childTnLst>
                                    <p:set>
                                      <p:cBhvr>
                                        <p:cTn id="49" dur="1" fill="hold">
                                          <p:stCondLst>
                                            <p:cond delay="0"/>
                                          </p:stCondLst>
                                        </p:cTn>
                                        <p:tgtEl>
                                          <p:spTgt spid="217"/>
                                        </p:tgtEl>
                                        <p:attrNameLst>
                                          <p:attrName>style.visibility</p:attrName>
                                        </p:attrNameLst>
                                      </p:cBhvr>
                                      <p:to>
                                        <p:strVal val="visible"/>
                                      </p:to>
                                    </p:set>
                                    <p:animEffect transition="in" filter="fade">
                                      <p:cBhvr>
                                        <p:cTn id="50" dur="500"/>
                                        <p:tgtEl>
                                          <p:spTgt spid="21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5"/>
                                        </p:tgtEl>
                                        <p:attrNameLst>
                                          <p:attrName>style.visibility</p:attrName>
                                        </p:attrNameLst>
                                      </p:cBhvr>
                                      <p:to>
                                        <p:strVal val="visible"/>
                                      </p:to>
                                    </p:set>
                                    <p:animEffect transition="in" filter="fade">
                                      <p:cBhvr>
                                        <p:cTn id="53" dur="500"/>
                                        <p:tgtEl>
                                          <p:spTgt spid="21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8"/>
                                        </p:tgtEl>
                                        <p:attrNameLst>
                                          <p:attrName>style.visibility</p:attrName>
                                        </p:attrNameLst>
                                      </p:cBhvr>
                                      <p:to>
                                        <p:strVal val="visible"/>
                                      </p:to>
                                    </p:set>
                                    <p:animEffect transition="in" filter="fade">
                                      <p:cBhvr>
                                        <p:cTn id="58" dur="500"/>
                                        <p:tgtEl>
                                          <p:spTgt spid="19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4"/>
                                        </p:tgtEl>
                                        <p:attrNameLst>
                                          <p:attrName>style.visibility</p:attrName>
                                        </p:attrNameLst>
                                      </p:cBhvr>
                                      <p:to>
                                        <p:strVal val="visible"/>
                                      </p:to>
                                    </p:set>
                                    <p:animEffect transition="in" filter="fade">
                                      <p:cBhvr>
                                        <p:cTn id="61" dur="500"/>
                                        <p:tgtEl>
                                          <p:spTgt spid="194"/>
                                        </p:tgtEl>
                                      </p:cBhvr>
                                    </p:animEffect>
                                  </p:childTnLst>
                                </p:cTn>
                              </p:par>
                              <p:par>
                                <p:cTn id="62" presetID="10" presetClass="entr" presetSubtype="0" fill="hold" nodeType="withEffect">
                                  <p:stCondLst>
                                    <p:cond delay="0"/>
                                  </p:stCondLst>
                                  <p:childTnLst>
                                    <p:set>
                                      <p:cBhvr>
                                        <p:cTn id="63" dur="1" fill="hold">
                                          <p:stCondLst>
                                            <p:cond delay="0"/>
                                          </p:stCondLst>
                                        </p:cTn>
                                        <p:tgtEl>
                                          <p:spTgt spid="221"/>
                                        </p:tgtEl>
                                        <p:attrNameLst>
                                          <p:attrName>style.visibility</p:attrName>
                                        </p:attrNameLst>
                                      </p:cBhvr>
                                      <p:to>
                                        <p:strVal val="visible"/>
                                      </p:to>
                                    </p:set>
                                    <p:animEffect transition="in" filter="fade">
                                      <p:cBhvr>
                                        <p:cTn id="64" dur="50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9" grpId="0" animBg="1"/>
      <p:bldP spid="47" grpId="0" animBg="1"/>
      <p:bldP spid="61" grpId="0" animBg="1"/>
      <p:bldP spid="194" grpId="0" animBg="1"/>
      <p:bldP spid="215" grpId="0" animBg="1"/>
      <p:bldP spid="218" grpId="0"/>
      <p:bldP spid="2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0" y="189298"/>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ĐÁNH GIÁ MÔ HÌNH</a:t>
            </a:r>
            <a:endParaRPr sz="3600"/>
          </a:p>
        </p:txBody>
      </p:sp>
      <p:sp>
        <p:nvSpPr>
          <p:cNvPr id="2" name="TextBox 1">
            <a:extLst>
              <a:ext uri="{FF2B5EF4-FFF2-40B4-BE49-F238E27FC236}">
                <a16:creationId xmlns:a16="http://schemas.microsoft.com/office/drawing/2014/main" id="{0AEA5B13-735C-0D20-1DB0-0FFD318DC152}"/>
              </a:ext>
            </a:extLst>
          </p:cNvPr>
          <p:cNvSpPr txBox="1"/>
          <p:nvPr/>
        </p:nvSpPr>
        <p:spPr>
          <a:xfrm>
            <a:off x="356839" y="981609"/>
            <a:ext cx="3917981" cy="2776401"/>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800" dirty="0" err="1">
                <a:solidFill>
                  <a:srgbClr val="434343"/>
                </a:solidFill>
              </a:rPr>
              <a:t>Sử</a:t>
            </a:r>
            <a:r>
              <a:rPr lang="en-US" sz="1800" dirty="0">
                <a:solidFill>
                  <a:srgbClr val="434343"/>
                </a:solidFill>
              </a:rPr>
              <a:t> </a:t>
            </a:r>
            <a:r>
              <a:rPr lang="en-US" sz="1800" dirty="0" err="1">
                <a:solidFill>
                  <a:srgbClr val="434343"/>
                </a:solidFill>
              </a:rPr>
              <a:t>dụng</a:t>
            </a:r>
            <a:r>
              <a:rPr lang="en-US" sz="1800" dirty="0">
                <a:solidFill>
                  <a:srgbClr val="434343"/>
                </a:solidFill>
              </a:rPr>
              <a:t> thang </a:t>
            </a:r>
            <a:r>
              <a:rPr lang="en-US" sz="1800" dirty="0" err="1">
                <a:solidFill>
                  <a:srgbClr val="434343"/>
                </a:solidFill>
              </a:rPr>
              <a:t>đó</a:t>
            </a:r>
            <a:r>
              <a:rPr lang="en-US" sz="1800" dirty="0">
                <a:solidFill>
                  <a:srgbClr val="434343"/>
                </a:solidFill>
              </a:rPr>
              <a:t> RMSE </a:t>
            </a:r>
            <a:r>
              <a:rPr lang="en-US" sz="1800" dirty="0" err="1">
                <a:solidFill>
                  <a:srgbClr val="434343"/>
                </a:solidFill>
              </a:rPr>
              <a:t>kết</a:t>
            </a:r>
            <a:r>
              <a:rPr lang="en-US" sz="1800" dirty="0">
                <a:solidFill>
                  <a:srgbClr val="434343"/>
                </a:solidFill>
              </a:rPr>
              <a:t> </a:t>
            </a:r>
            <a:r>
              <a:rPr lang="en-US" sz="1800" dirty="0" err="1">
                <a:solidFill>
                  <a:srgbClr val="434343"/>
                </a:solidFill>
              </a:rPr>
              <a:t>hợp</a:t>
            </a:r>
            <a:r>
              <a:rPr lang="en-US" sz="1800" dirty="0">
                <a:solidFill>
                  <a:srgbClr val="434343"/>
                </a:solidFill>
              </a:rPr>
              <a:t> </a:t>
            </a:r>
            <a:r>
              <a:rPr lang="en-US" sz="1800" dirty="0" err="1">
                <a:solidFill>
                  <a:srgbClr val="434343"/>
                </a:solidFill>
              </a:rPr>
              <a:t>chuẩn</a:t>
            </a:r>
            <a:r>
              <a:rPr lang="en-US" sz="1800" dirty="0">
                <a:solidFill>
                  <a:srgbClr val="434343"/>
                </a:solidFill>
              </a:rPr>
              <a:t> </a:t>
            </a:r>
            <a:r>
              <a:rPr lang="en-US" sz="1800" dirty="0" err="1">
                <a:solidFill>
                  <a:srgbClr val="434343"/>
                </a:solidFill>
              </a:rPr>
              <a:t>hóa</a:t>
            </a:r>
            <a:r>
              <a:rPr lang="en-US" sz="1800" dirty="0">
                <a:solidFill>
                  <a:srgbClr val="434343"/>
                </a:solidFill>
              </a:rPr>
              <a:t> </a:t>
            </a:r>
            <a:r>
              <a:rPr lang="en-US" sz="1800" dirty="0" err="1">
                <a:solidFill>
                  <a:srgbClr val="434343"/>
                </a:solidFill>
              </a:rPr>
              <a:t>dữ</a:t>
            </a:r>
            <a:r>
              <a:rPr lang="en-US" sz="1800" dirty="0">
                <a:solidFill>
                  <a:srgbClr val="434343"/>
                </a:solidFill>
              </a:rPr>
              <a:t> </a:t>
            </a:r>
            <a:r>
              <a:rPr lang="en-US" sz="1800" dirty="0" err="1">
                <a:solidFill>
                  <a:srgbClr val="434343"/>
                </a:solidFill>
              </a:rPr>
              <a:t>liệu</a:t>
            </a:r>
            <a:r>
              <a:rPr lang="en-US" sz="1800" dirty="0">
                <a:solidFill>
                  <a:srgbClr val="434343"/>
                </a:solidFill>
              </a:rPr>
              <a:t>.</a:t>
            </a:r>
          </a:p>
          <a:p>
            <a:pPr marL="285750" indent="-285750">
              <a:lnSpc>
                <a:spcPct val="200000"/>
              </a:lnSpc>
              <a:buFont typeface="Arial" panose="020B0604020202020204" pitchFamily="34" charset="0"/>
              <a:buChar char="•"/>
            </a:pPr>
            <a:endParaRPr lang="en-US" sz="1800" dirty="0">
              <a:solidFill>
                <a:srgbClr val="434343"/>
              </a:solidFill>
            </a:endParaRPr>
          </a:p>
          <a:p>
            <a:pPr marL="285750" indent="-285750">
              <a:lnSpc>
                <a:spcPct val="200000"/>
              </a:lnSpc>
              <a:buFont typeface="Arial" panose="020B0604020202020204" pitchFamily="34" charset="0"/>
              <a:buChar char="•"/>
            </a:pPr>
            <a:r>
              <a:rPr lang="en-US" sz="1800" dirty="0" err="1">
                <a:solidFill>
                  <a:srgbClr val="434343"/>
                </a:solidFill>
              </a:rPr>
              <a:t>Chỉ</a:t>
            </a:r>
            <a:r>
              <a:rPr lang="en-US" sz="1800" dirty="0">
                <a:solidFill>
                  <a:srgbClr val="434343"/>
                </a:solidFill>
              </a:rPr>
              <a:t> </a:t>
            </a:r>
            <a:r>
              <a:rPr lang="en-US" sz="1800" dirty="0" err="1">
                <a:solidFill>
                  <a:srgbClr val="434343"/>
                </a:solidFill>
              </a:rPr>
              <a:t>dựa</a:t>
            </a:r>
            <a:r>
              <a:rPr lang="en-US" sz="1800" dirty="0">
                <a:solidFill>
                  <a:srgbClr val="434343"/>
                </a:solidFill>
              </a:rPr>
              <a:t> </a:t>
            </a:r>
            <a:r>
              <a:rPr lang="en-US" sz="1800" dirty="0" err="1">
                <a:solidFill>
                  <a:srgbClr val="434343"/>
                </a:solidFill>
              </a:rPr>
              <a:t>vào</a:t>
            </a:r>
            <a:r>
              <a:rPr lang="en-US" sz="1800" dirty="0">
                <a:solidFill>
                  <a:srgbClr val="434343"/>
                </a:solidFill>
              </a:rPr>
              <a:t> RMSE </a:t>
            </a:r>
            <a:r>
              <a:rPr lang="en-US" sz="1800" dirty="0" err="1">
                <a:solidFill>
                  <a:srgbClr val="434343"/>
                </a:solidFill>
              </a:rPr>
              <a:t>thì</a:t>
            </a:r>
            <a:r>
              <a:rPr lang="en-US" sz="1800" dirty="0">
                <a:solidFill>
                  <a:srgbClr val="434343"/>
                </a:solidFill>
              </a:rPr>
              <a:t> </a:t>
            </a:r>
            <a:r>
              <a:rPr lang="en-US" sz="1800" dirty="0" err="1">
                <a:solidFill>
                  <a:srgbClr val="434343"/>
                </a:solidFill>
              </a:rPr>
              <a:t>phương</a:t>
            </a:r>
            <a:r>
              <a:rPr lang="en-US" sz="1800" dirty="0">
                <a:solidFill>
                  <a:srgbClr val="434343"/>
                </a:solidFill>
              </a:rPr>
              <a:t> </a:t>
            </a:r>
            <a:r>
              <a:rPr lang="en-US" sz="1800" dirty="0" err="1">
                <a:solidFill>
                  <a:srgbClr val="434343"/>
                </a:solidFill>
              </a:rPr>
              <a:t>pháp</a:t>
            </a:r>
            <a:r>
              <a:rPr lang="en-US" sz="1800" dirty="0">
                <a:solidFill>
                  <a:srgbClr val="434343"/>
                </a:solidFill>
              </a:rPr>
              <a:t> </a:t>
            </a:r>
            <a:r>
              <a:rPr lang="en-US" sz="1800" dirty="0" err="1">
                <a:solidFill>
                  <a:srgbClr val="434343"/>
                </a:solidFill>
              </a:rPr>
              <a:t>không</a:t>
            </a:r>
            <a:r>
              <a:rPr lang="en-US" sz="1800" dirty="0">
                <a:solidFill>
                  <a:srgbClr val="434343"/>
                </a:solidFill>
              </a:rPr>
              <a:t> </a:t>
            </a:r>
            <a:r>
              <a:rPr lang="en-US" sz="1800" dirty="0" err="1">
                <a:solidFill>
                  <a:srgbClr val="434343"/>
                </a:solidFill>
              </a:rPr>
              <a:t>quá</a:t>
            </a:r>
            <a:r>
              <a:rPr lang="en-US" sz="1800" dirty="0">
                <a:solidFill>
                  <a:srgbClr val="434343"/>
                </a:solidFill>
              </a:rPr>
              <a:t> </a:t>
            </a:r>
            <a:r>
              <a:rPr lang="en-US" sz="1800" dirty="0" err="1">
                <a:solidFill>
                  <a:srgbClr val="434343"/>
                </a:solidFill>
              </a:rPr>
              <a:t>tốt</a:t>
            </a:r>
            <a:r>
              <a:rPr lang="en-US" sz="1800" dirty="0">
                <a:solidFill>
                  <a:srgbClr val="434343"/>
                </a:solidFill>
              </a:rPr>
              <a:t>.</a:t>
            </a:r>
          </a:p>
        </p:txBody>
      </p:sp>
      <p:pic>
        <p:nvPicPr>
          <p:cNvPr id="3" name="Picture 2">
            <a:extLst>
              <a:ext uri="{FF2B5EF4-FFF2-40B4-BE49-F238E27FC236}">
                <a16:creationId xmlns:a16="http://schemas.microsoft.com/office/drawing/2014/main" id="{B8871A30-9E7E-F378-2D2F-25D3081D17C5}"/>
              </a:ext>
            </a:extLst>
          </p:cNvPr>
          <p:cNvPicPr>
            <a:picLocks noChangeAspect="1"/>
          </p:cNvPicPr>
          <p:nvPr/>
        </p:nvPicPr>
        <p:blipFill>
          <a:blip r:embed="rId3"/>
          <a:stretch>
            <a:fillRect/>
          </a:stretch>
        </p:blipFill>
        <p:spPr>
          <a:xfrm>
            <a:off x="4274819" y="1188838"/>
            <a:ext cx="4727650" cy="2628782"/>
          </a:xfrm>
          <a:prstGeom prst="rect">
            <a:avLst/>
          </a:prstGeom>
        </p:spPr>
      </p:pic>
    </p:spTree>
    <p:extLst>
      <p:ext uri="{BB962C8B-B14F-4D97-AF65-F5344CB8AC3E}">
        <p14:creationId xmlns:p14="http://schemas.microsoft.com/office/powerpoint/2010/main" val="2652786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arn(inVertical)">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KẾT QUẢ</a:t>
            </a:r>
            <a:endParaRPr dirty="0"/>
          </a:p>
        </p:txBody>
      </p:sp>
      <p:sp>
        <p:nvSpPr>
          <p:cNvPr id="479" name="Google Shape;479;p51"/>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0" y="189298"/>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KẾT QUẢ</a:t>
            </a:r>
            <a:endParaRPr sz="3600"/>
          </a:p>
        </p:txBody>
      </p:sp>
      <p:sp>
        <p:nvSpPr>
          <p:cNvPr id="2" name="TextBox 1">
            <a:extLst>
              <a:ext uri="{FF2B5EF4-FFF2-40B4-BE49-F238E27FC236}">
                <a16:creationId xmlns:a16="http://schemas.microsoft.com/office/drawing/2014/main" id="{1CD70B57-B2E0-5E22-2387-E19C93A21203}"/>
              </a:ext>
            </a:extLst>
          </p:cNvPr>
          <p:cNvSpPr txBox="1"/>
          <p:nvPr/>
        </p:nvSpPr>
        <p:spPr>
          <a:xfrm>
            <a:off x="486294" y="831360"/>
            <a:ext cx="7478751"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434343"/>
                </a:solidFill>
              </a:rPr>
              <a:t>So </a:t>
            </a:r>
            <a:r>
              <a:rPr lang="en-US" sz="1800" dirty="0" err="1">
                <a:solidFill>
                  <a:srgbClr val="434343"/>
                </a:solidFill>
              </a:rPr>
              <a:t>sánh</a:t>
            </a:r>
            <a:r>
              <a:rPr lang="en-US" sz="1800" dirty="0">
                <a:solidFill>
                  <a:srgbClr val="434343"/>
                </a:solidFill>
              </a:rPr>
              <a:t> </a:t>
            </a:r>
            <a:r>
              <a:rPr lang="en-US" sz="1800" dirty="0" err="1">
                <a:solidFill>
                  <a:srgbClr val="434343"/>
                </a:solidFill>
              </a:rPr>
              <a:t>giữa</a:t>
            </a:r>
            <a:r>
              <a:rPr lang="en-US" sz="1800" dirty="0">
                <a:solidFill>
                  <a:srgbClr val="434343"/>
                </a:solidFill>
              </a:rPr>
              <a:t> </a:t>
            </a:r>
            <a:r>
              <a:rPr lang="en-US" sz="1800" dirty="0" err="1">
                <a:solidFill>
                  <a:srgbClr val="434343"/>
                </a:solidFill>
              </a:rPr>
              <a:t>giá</a:t>
            </a:r>
            <a:r>
              <a:rPr lang="en-US" sz="1800" dirty="0">
                <a:solidFill>
                  <a:srgbClr val="434343"/>
                </a:solidFill>
              </a:rPr>
              <a:t> </a:t>
            </a:r>
            <a:r>
              <a:rPr lang="en-US" sz="1800" dirty="0" err="1">
                <a:solidFill>
                  <a:srgbClr val="434343"/>
                </a:solidFill>
              </a:rPr>
              <a:t>trị</a:t>
            </a:r>
            <a:r>
              <a:rPr lang="en-US" sz="1800" dirty="0">
                <a:solidFill>
                  <a:srgbClr val="434343"/>
                </a:solidFill>
              </a:rPr>
              <a:t> </a:t>
            </a:r>
            <a:r>
              <a:rPr lang="en-US" sz="1800" dirty="0" err="1">
                <a:solidFill>
                  <a:srgbClr val="434343"/>
                </a:solidFill>
              </a:rPr>
              <a:t>được</a:t>
            </a:r>
            <a:r>
              <a:rPr lang="en-US" sz="1800" dirty="0">
                <a:solidFill>
                  <a:srgbClr val="434343"/>
                </a:solidFill>
              </a:rPr>
              <a:t> </a:t>
            </a:r>
            <a:r>
              <a:rPr lang="en-US" sz="1800" dirty="0" err="1">
                <a:solidFill>
                  <a:srgbClr val="434343"/>
                </a:solidFill>
              </a:rPr>
              <a:t>điền</a:t>
            </a:r>
            <a:r>
              <a:rPr lang="en-US" sz="1800" dirty="0">
                <a:solidFill>
                  <a:srgbClr val="434343"/>
                </a:solidFill>
              </a:rPr>
              <a:t> </a:t>
            </a:r>
            <a:r>
              <a:rPr lang="en-US" sz="1800" dirty="0" err="1">
                <a:solidFill>
                  <a:srgbClr val="434343"/>
                </a:solidFill>
              </a:rPr>
              <a:t>khuyết</a:t>
            </a:r>
            <a:r>
              <a:rPr lang="en-US" sz="1800" dirty="0">
                <a:solidFill>
                  <a:srgbClr val="434343"/>
                </a:solidFill>
              </a:rPr>
              <a:t> </a:t>
            </a:r>
            <a:r>
              <a:rPr lang="en-US" sz="1800" dirty="0" err="1">
                <a:solidFill>
                  <a:srgbClr val="434343"/>
                </a:solidFill>
              </a:rPr>
              <a:t>bởi</a:t>
            </a:r>
            <a:r>
              <a:rPr lang="en-US" sz="1800" dirty="0">
                <a:solidFill>
                  <a:srgbClr val="434343"/>
                </a:solidFill>
              </a:rPr>
              <a:t> 3 </a:t>
            </a:r>
            <a:r>
              <a:rPr lang="en-US" sz="1800" dirty="0" err="1">
                <a:solidFill>
                  <a:srgbClr val="434343"/>
                </a:solidFill>
              </a:rPr>
              <a:t>phương</a:t>
            </a:r>
            <a:r>
              <a:rPr lang="en-US" sz="1800" dirty="0">
                <a:solidFill>
                  <a:srgbClr val="434343"/>
                </a:solidFill>
              </a:rPr>
              <a:t> </a:t>
            </a:r>
            <a:r>
              <a:rPr lang="en-US" sz="1800" dirty="0" err="1">
                <a:solidFill>
                  <a:srgbClr val="434343"/>
                </a:solidFill>
              </a:rPr>
              <a:t>pháp</a:t>
            </a:r>
            <a:r>
              <a:rPr lang="en-US" sz="1800" dirty="0">
                <a:solidFill>
                  <a:srgbClr val="434343"/>
                </a:solidFill>
              </a:rPr>
              <a:t> GAN, </a:t>
            </a:r>
            <a:r>
              <a:rPr lang="en-US" sz="1800" dirty="0" err="1">
                <a:solidFill>
                  <a:srgbClr val="434343"/>
                </a:solidFill>
              </a:rPr>
              <a:t>kNN</a:t>
            </a:r>
            <a:r>
              <a:rPr lang="en-US" sz="1800" dirty="0">
                <a:solidFill>
                  <a:srgbClr val="434343"/>
                </a:solidFill>
              </a:rPr>
              <a:t> </a:t>
            </a:r>
            <a:r>
              <a:rPr lang="en-US" sz="1800" dirty="0" err="1">
                <a:solidFill>
                  <a:srgbClr val="434343"/>
                </a:solidFill>
              </a:rPr>
              <a:t>và</a:t>
            </a:r>
            <a:r>
              <a:rPr lang="en-US" sz="1800" dirty="0">
                <a:solidFill>
                  <a:srgbClr val="434343"/>
                </a:solidFill>
              </a:rPr>
              <a:t> random (</a:t>
            </a:r>
            <a:r>
              <a:rPr lang="en-US" sz="1800" dirty="0" err="1">
                <a:solidFill>
                  <a:srgbClr val="434343"/>
                </a:solidFill>
              </a:rPr>
              <a:t>xanh</a:t>
            </a:r>
            <a:r>
              <a:rPr lang="en-US" sz="1800" dirty="0">
                <a:solidFill>
                  <a:srgbClr val="434343"/>
                </a:solidFill>
              </a:rPr>
              <a:t>) </a:t>
            </a:r>
            <a:r>
              <a:rPr lang="en-US" sz="1800" dirty="0" err="1">
                <a:solidFill>
                  <a:srgbClr val="434343"/>
                </a:solidFill>
              </a:rPr>
              <a:t>và</a:t>
            </a:r>
            <a:r>
              <a:rPr lang="en-US" sz="1800" dirty="0">
                <a:solidFill>
                  <a:srgbClr val="434343"/>
                </a:solidFill>
              </a:rPr>
              <a:t> </a:t>
            </a:r>
            <a:r>
              <a:rPr lang="en-US" sz="1800" dirty="0" err="1">
                <a:solidFill>
                  <a:srgbClr val="434343"/>
                </a:solidFill>
              </a:rPr>
              <a:t>giá</a:t>
            </a:r>
            <a:r>
              <a:rPr lang="en-US" sz="1800" dirty="0">
                <a:solidFill>
                  <a:srgbClr val="434343"/>
                </a:solidFill>
              </a:rPr>
              <a:t> </a:t>
            </a:r>
            <a:r>
              <a:rPr lang="en-US" sz="1800" dirty="0" err="1">
                <a:solidFill>
                  <a:srgbClr val="434343"/>
                </a:solidFill>
              </a:rPr>
              <a:t>trị</a:t>
            </a:r>
            <a:r>
              <a:rPr lang="en-US" sz="1800" dirty="0">
                <a:solidFill>
                  <a:srgbClr val="434343"/>
                </a:solidFill>
              </a:rPr>
              <a:t> </a:t>
            </a:r>
            <a:r>
              <a:rPr lang="en-US" sz="1800" dirty="0" err="1">
                <a:solidFill>
                  <a:srgbClr val="434343"/>
                </a:solidFill>
              </a:rPr>
              <a:t>thực</a:t>
            </a:r>
            <a:r>
              <a:rPr lang="en-US" sz="1800" dirty="0">
                <a:solidFill>
                  <a:srgbClr val="434343"/>
                </a:solidFill>
              </a:rPr>
              <a:t> </a:t>
            </a:r>
            <a:r>
              <a:rPr lang="en-US" sz="1800" dirty="0" err="1">
                <a:solidFill>
                  <a:srgbClr val="434343"/>
                </a:solidFill>
              </a:rPr>
              <a:t>tế</a:t>
            </a:r>
            <a:r>
              <a:rPr lang="en-US" sz="1800" dirty="0">
                <a:solidFill>
                  <a:srgbClr val="434343"/>
                </a:solidFill>
              </a:rPr>
              <a:t> (cam) </a:t>
            </a:r>
          </a:p>
        </p:txBody>
      </p:sp>
      <p:pic>
        <p:nvPicPr>
          <p:cNvPr id="4" name="Picture 3">
            <a:extLst>
              <a:ext uri="{FF2B5EF4-FFF2-40B4-BE49-F238E27FC236}">
                <a16:creationId xmlns:a16="http://schemas.microsoft.com/office/drawing/2014/main" id="{F2651EA9-9B28-76C9-8041-645AA3CAB33A}"/>
              </a:ext>
            </a:extLst>
          </p:cNvPr>
          <p:cNvPicPr>
            <a:picLocks noChangeAspect="1"/>
          </p:cNvPicPr>
          <p:nvPr/>
        </p:nvPicPr>
        <p:blipFill>
          <a:blip r:embed="rId3"/>
          <a:stretch>
            <a:fillRect/>
          </a:stretch>
        </p:blipFill>
        <p:spPr>
          <a:xfrm>
            <a:off x="669397" y="1722105"/>
            <a:ext cx="7502338" cy="1448864"/>
          </a:xfrm>
          <a:prstGeom prst="rect">
            <a:avLst/>
          </a:prstGeom>
        </p:spPr>
      </p:pic>
      <p:pic>
        <p:nvPicPr>
          <p:cNvPr id="6" name="Picture 5">
            <a:extLst>
              <a:ext uri="{FF2B5EF4-FFF2-40B4-BE49-F238E27FC236}">
                <a16:creationId xmlns:a16="http://schemas.microsoft.com/office/drawing/2014/main" id="{F3B59853-145A-347C-739F-D0A991B4AB0A}"/>
              </a:ext>
            </a:extLst>
          </p:cNvPr>
          <p:cNvPicPr>
            <a:picLocks noChangeAspect="1"/>
          </p:cNvPicPr>
          <p:nvPr/>
        </p:nvPicPr>
        <p:blipFill>
          <a:blip r:embed="rId4"/>
          <a:stretch>
            <a:fillRect/>
          </a:stretch>
        </p:blipFill>
        <p:spPr>
          <a:xfrm>
            <a:off x="686402" y="1688263"/>
            <a:ext cx="7502338" cy="1448864"/>
          </a:xfrm>
          <a:prstGeom prst="rect">
            <a:avLst/>
          </a:prstGeom>
        </p:spPr>
      </p:pic>
      <p:pic>
        <p:nvPicPr>
          <p:cNvPr id="8" name="Picture 7">
            <a:extLst>
              <a:ext uri="{FF2B5EF4-FFF2-40B4-BE49-F238E27FC236}">
                <a16:creationId xmlns:a16="http://schemas.microsoft.com/office/drawing/2014/main" id="{745095B9-03B7-D26C-D851-6C346047DB11}"/>
              </a:ext>
            </a:extLst>
          </p:cNvPr>
          <p:cNvPicPr>
            <a:picLocks noChangeAspect="1"/>
          </p:cNvPicPr>
          <p:nvPr/>
        </p:nvPicPr>
        <p:blipFill>
          <a:blip r:embed="rId5"/>
          <a:stretch>
            <a:fillRect/>
          </a:stretch>
        </p:blipFill>
        <p:spPr>
          <a:xfrm>
            <a:off x="703408" y="1722105"/>
            <a:ext cx="7327101" cy="1415022"/>
          </a:xfrm>
          <a:prstGeom prst="rect">
            <a:avLst/>
          </a:prstGeom>
        </p:spPr>
      </p:pic>
      <p:pic>
        <p:nvPicPr>
          <p:cNvPr id="10" name="Picture 9">
            <a:extLst>
              <a:ext uri="{FF2B5EF4-FFF2-40B4-BE49-F238E27FC236}">
                <a16:creationId xmlns:a16="http://schemas.microsoft.com/office/drawing/2014/main" id="{9AC1C93A-500B-A921-2EC5-0111B56B2F08}"/>
              </a:ext>
            </a:extLst>
          </p:cNvPr>
          <p:cNvPicPr>
            <a:picLocks noChangeAspect="1"/>
          </p:cNvPicPr>
          <p:nvPr/>
        </p:nvPicPr>
        <p:blipFill>
          <a:blip r:embed="rId6"/>
          <a:stretch>
            <a:fillRect/>
          </a:stretch>
        </p:blipFill>
        <p:spPr>
          <a:xfrm>
            <a:off x="703407" y="1726999"/>
            <a:ext cx="7570683" cy="1410127"/>
          </a:xfrm>
          <a:prstGeom prst="rect">
            <a:avLst/>
          </a:prstGeom>
        </p:spPr>
      </p:pic>
      <p:pic>
        <p:nvPicPr>
          <p:cNvPr id="12" name="Picture 11">
            <a:extLst>
              <a:ext uri="{FF2B5EF4-FFF2-40B4-BE49-F238E27FC236}">
                <a16:creationId xmlns:a16="http://schemas.microsoft.com/office/drawing/2014/main" id="{F0DAB117-3EB9-E774-9776-1D57FC747281}"/>
              </a:ext>
            </a:extLst>
          </p:cNvPr>
          <p:cNvPicPr>
            <a:picLocks noChangeAspect="1"/>
          </p:cNvPicPr>
          <p:nvPr/>
        </p:nvPicPr>
        <p:blipFill>
          <a:blip r:embed="rId7"/>
          <a:stretch>
            <a:fillRect/>
          </a:stretch>
        </p:blipFill>
        <p:spPr>
          <a:xfrm>
            <a:off x="715288" y="1688262"/>
            <a:ext cx="7435213" cy="1410126"/>
          </a:xfrm>
          <a:prstGeom prst="rect">
            <a:avLst/>
          </a:prstGeom>
        </p:spPr>
      </p:pic>
      <p:pic>
        <p:nvPicPr>
          <p:cNvPr id="14" name="Picture 13">
            <a:extLst>
              <a:ext uri="{FF2B5EF4-FFF2-40B4-BE49-F238E27FC236}">
                <a16:creationId xmlns:a16="http://schemas.microsoft.com/office/drawing/2014/main" id="{430858DC-9B87-DFE5-7CCF-0FF5055628DC}"/>
              </a:ext>
            </a:extLst>
          </p:cNvPr>
          <p:cNvPicPr>
            <a:picLocks noChangeAspect="1"/>
          </p:cNvPicPr>
          <p:nvPr/>
        </p:nvPicPr>
        <p:blipFill>
          <a:blip r:embed="rId8"/>
          <a:stretch>
            <a:fillRect/>
          </a:stretch>
        </p:blipFill>
        <p:spPr>
          <a:xfrm>
            <a:off x="686401" y="1688261"/>
            <a:ext cx="7233679" cy="1330002"/>
          </a:xfrm>
          <a:prstGeom prst="rect">
            <a:avLst/>
          </a:prstGeom>
        </p:spPr>
      </p:pic>
      <p:sp>
        <p:nvSpPr>
          <p:cNvPr id="15" name="TextBox 14">
            <a:extLst>
              <a:ext uri="{FF2B5EF4-FFF2-40B4-BE49-F238E27FC236}">
                <a16:creationId xmlns:a16="http://schemas.microsoft.com/office/drawing/2014/main" id="{C33FD5C7-19EC-2E87-22F2-133E76471696}"/>
              </a:ext>
            </a:extLst>
          </p:cNvPr>
          <p:cNvSpPr txBox="1"/>
          <p:nvPr/>
        </p:nvSpPr>
        <p:spPr>
          <a:xfrm>
            <a:off x="494679" y="1421682"/>
            <a:ext cx="7502338"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rgbClr val="434343"/>
                </a:solidFill>
              </a:rPr>
              <a:t>S</a:t>
            </a:r>
            <a:r>
              <a:rPr lang="vi-VN" sz="1800" dirty="0">
                <a:solidFill>
                  <a:srgbClr val="434343"/>
                </a:solidFill>
              </a:rPr>
              <a:t>o sánh độ tốt của các bộ dữ liệu được điền khuyết bởi các mô hình hồi quy khác nhau.</a:t>
            </a:r>
            <a:endParaRPr lang="en-US" sz="1800" dirty="0">
              <a:solidFill>
                <a:srgbClr val="434343"/>
              </a:solidFill>
            </a:endParaRPr>
          </a:p>
        </p:txBody>
      </p:sp>
      <p:pic>
        <p:nvPicPr>
          <p:cNvPr id="5" name="Picture 4">
            <a:extLst>
              <a:ext uri="{FF2B5EF4-FFF2-40B4-BE49-F238E27FC236}">
                <a16:creationId xmlns:a16="http://schemas.microsoft.com/office/drawing/2014/main" id="{C571C4B2-D01B-3672-676C-CFB844E4E07A}"/>
              </a:ext>
            </a:extLst>
          </p:cNvPr>
          <p:cNvPicPr>
            <a:picLocks noChangeAspect="1"/>
          </p:cNvPicPr>
          <p:nvPr/>
        </p:nvPicPr>
        <p:blipFill>
          <a:blip r:embed="rId9"/>
          <a:stretch>
            <a:fillRect/>
          </a:stretch>
        </p:blipFill>
        <p:spPr>
          <a:xfrm>
            <a:off x="1615184" y="2101855"/>
            <a:ext cx="5913632" cy="2751058"/>
          </a:xfrm>
          <a:prstGeom prst="rect">
            <a:avLst/>
          </a:prstGeom>
        </p:spPr>
      </p:pic>
    </p:spTree>
    <p:extLst>
      <p:ext uri="{BB962C8B-B14F-4D97-AF65-F5344CB8AC3E}">
        <p14:creationId xmlns:p14="http://schemas.microsoft.com/office/powerpoint/2010/main" val="1481882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arn(inVertical)">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8"/>
                                        </p:tgtEl>
                                      </p:cBhvr>
                                    </p:animEffect>
                                    <p:set>
                                      <p:cBhvr>
                                        <p:cTn id="37" dur="1" fill="hold">
                                          <p:stCondLst>
                                            <p:cond delay="499"/>
                                          </p:stCondLst>
                                        </p:cTn>
                                        <p:tgtEl>
                                          <p:spTgt spid="8"/>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500"/>
                                        <p:tgtEl>
                                          <p:spTgt spid="12"/>
                                        </p:tgtEl>
                                      </p:cBhvr>
                                    </p:animEffect>
                                    <p:set>
                                      <p:cBhvr>
                                        <p:cTn id="57" dur="1" fill="hold">
                                          <p:stCondLst>
                                            <p:cond delay="499"/>
                                          </p:stCondLst>
                                        </p:cTn>
                                        <p:tgtEl>
                                          <p:spTgt spid="1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4"/>
                                        </p:tgtEl>
                                      </p:cBhvr>
                                    </p:animEffect>
                                    <p:set>
                                      <p:cBhvr>
                                        <p:cTn id="67" dur="1" fill="hold">
                                          <p:stCondLst>
                                            <p:cond delay="499"/>
                                          </p:stCondLst>
                                        </p:cTn>
                                        <p:tgtEl>
                                          <p:spTgt spid="14"/>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barn(inVertical)">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0" y="189298"/>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KẾT LUẬN</a:t>
            </a:r>
            <a:endParaRPr sz="3600" dirty="0"/>
          </a:p>
        </p:txBody>
      </p:sp>
      <p:sp>
        <p:nvSpPr>
          <p:cNvPr id="2" name="TextBox 1">
            <a:extLst>
              <a:ext uri="{FF2B5EF4-FFF2-40B4-BE49-F238E27FC236}">
                <a16:creationId xmlns:a16="http://schemas.microsoft.com/office/drawing/2014/main" id="{DC37C5C1-8F8A-7ADE-2587-9B57F46DEE8A}"/>
              </a:ext>
            </a:extLst>
          </p:cNvPr>
          <p:cNvSpPr txBox="1"/>
          <p:nvPr/>
        </p:nvSpPr>
        <p:spPr>
          <a:xfrm>
            <a:off x="936702" y="1194971"/>
            <a:ext cx="7560527"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434343"/>
                </a:solidFill>
                <a:latin typeface="+mn-lt"/>
              </a:rPr>
              <a:t>V</a:t>
            </a:r>
            <a:r>
              <a:rPr lang="vi-VN" sz="2000" b="0" i="0" dirty="0">
                <a:solidFill>
                  <a:srgbClr val="434343"/>
                </a:solidFill>
                <a:effectLst/>
                <a:latin typeface="+mn-lt"/>
              </a:rPr>
              <a:t>ới bộ dữ liệu Weather Forecast của NASA Power chúng em đã tạo ra phần trăm khuyết cho dữ liệu. Sau đó, thực hiện một số thao tác phân tích thăm dò nhằm tìm ra tương quan của các biến với nhau. Tiếp theo, triển khai mô hình GAN với Generator và Discriminator sử dụng kiến trúc GRU. Kết quả sau bước này cho ra dữ liệu được điền khuyết có RMSE đã chuẩn hóa khá cao. Mặc dù vậy, khi đưa dữ liệu này vào các mô hình hồi quy cho biến còn lại thì kết quả cho khả quan hơn, thậm chí hơn cả kNN trên tập dữ liệu test.</a:t>
            </a:r>
            <a:endParaRPr lang="en-US" sz="2000" dirty="0">
              <a:solidFill>
                <a:srgbClr val="434343"/>
              </a:solidFill>
              <a:latin typeface="+mn-lt"/>
            </a:endParaRPr>
          </a:p>
        </p:txBody>
      </p:sp>
      <p:sp>
        <p:nvSpPr>
          <p:cNvPr id="3" name="TextBox 2">
            <a:extLst>
              <a:ext uri="{FF2B5EF4-FFF2-40B4-BE49-F238E27FC236}">
                <a16:creationId xmlns:a16="http://schemas.microsoft.com/office/drawing/2014/main" id="{427D9A42-D585-E942-C715-BBB31FC954D0}"/>
              </a:ext>
            </a:extLst>
          </p:cNvPr>
          <p:cNvSpPr txBox="1"/>
          <p:nvPr/>
        </p:nvSpPr>
        <p:spPr>
          <a:xfrm>
            <a:off x="936702" y="1086207"/>
            <a:ext cx="7724078" cy="1881990"/>
          </a:xfrm>
          <a:prstGeom prst="rect">
            <a:avLst/>
          </a:prstGeom>
          <a:noFill/>
        </p:spPr>
        <p:txBody>
          <a:bodyPr wrap="square" rtlCol="0">
            <a:spAutoFit/>
          </a:bodyPr>
          <a:lstStyle/>
          <a:p>
            <a:pPr>
              <a:lnSpc>
                <a:spcPct val="150000"/>
              </a:lnSpc>
            </a:pPr>
            <a:r>
              <a:rPr lang="en-US" sz="2000" dirty="0" err="1"/>
              <a:t>Hạn</a:t>
            </a:r>
            <a:r>
              <a:rPr lang="en-US" sz="2000" dirty="0"/>
              <a:t> </a:t>
            </a:r>
            <a:r>
              <a:rPr lang="en-US" sz="2000" dirty="0" err="1"/>
              <a:t>chế</a:t>
            </a:r>
            <a:r>
              <a:rPr lang="en-US" sz="2000" dirty="0"/>
              <a:t>: </a:t>
            </a:r>
          </a:p>
          <a:p>
            <a:pPr marL="285750" indent="-285750">
              <a:lnSpc>
                <a:spcPct val="150000"/>
              </a:lnSpc>
              <a:buFont typeface="Arial" panose="020B0604020202020204" pitchFamily="34" charset="0"/>
              <a:buChar char="•"/>
            </a:pPr>
            <a:r>
              <a:rPr lang="en-US" sz="2000" dirty="0" err="1"/>
              <a:t>Khó</a:t>
            </a:r>
            <a:r>
              <a:rPr lang="en-US" sz="2000" dirty="0"/>
              <a:t> train song </a:t>
            </a:r>
            <a:r>
              <a:rPr lang="en-US" sz="2000" dirty="0" err="1"/>
              <a:t>song</a:t>
            </a:r>
            <a:r>
              <a:rPr lang="en-US" sz="2000" dirty="0"/>
              <a:t> 2 models.</a:t>
            </a:r>
          </a:p>
          <a:p>
            <a:pPr marL="285750" indent="-285750">
              <a:lnSpc>
                <a:spcPct val="150000"/>
              </a:lnSpc>
              <a:buFont typeface="Arial" panose="020B0604020202020204" pitchFamily="34" charset="0"/>
              <a:buChar char="•"/>
            </a:pPr>
            <a:r>
              <a:rPr lang="en-US" sz="2000" dirty="0"/>
              <a:t>RMSE </a:t>
            </a:r>
            <a:r>
              <a:rPr lang="en-US" sz="2000" dirty="0" err="1"/>
              <a:t>còn</a:t>
            </a:r>
            <a:r>
              <a:rPr lang="en-US" sz="2000" dirty="0"/>
              <a:t> </a:t>
            </a:r>
            <a:r>
              <a:rPr lang="en-US" sz="2000" dirty="0" err="1"/>
              <a:t>khá</a:t>
            </a:r>
            <a:r>
              <a:rPr lang="en-US" sz="2000" dirty="0"/>
              <a:t> </a:t>
            </a:r>
            <a:r>
              <a:rPr lang="en-US" sz="2000" dirty="0" err="1"/>
              <a:t>cao</a:t>
            </a:r>
            <a:r>
              <a:rPr lang="en-US" sz="2000" dirty="0"/>
              <a:t>.</a:t>
            </a:r>
          </a:p>
          <a:p>
            <a:pPr marL="285750" indent="-285750">
              <a:lnSpc>
                <a:spcPct val="150000"/>
              </a:lnSpc>
              <a:buFont typeface="Arial" panose="020B0604020202020204" pitchFamily="34" charset="0"/>
              <a:buChar char="•"/>
            </a:pPr>
            <a:r>
              <a:rPr lang="en-US" sz="2000" dirty="0" err="1"/>
              <a:t>Kích</a:t>
            </a:r>
            <a:r>
              <a:rPr lang="en-US" sz="2000" dirty="0"/>
              <a:t> </a:t>
            </a:r>
            <a:r>
              <a:rPr lang="en-US" sz="2000" dirty="0" err="1"/>
              <a:t>thước</a:t>
            </a:r>
            <a:r>
              <a:rPr lang="en-US" sz="2000" dirty="0"/>
              <a:t> </a:t>
            </a:r>
            <a:r>
              <a:rPr lang="en-US" sz="2000" dirty="0" err="1"/>
              <a:t>bộ</a:t>
            </a:r>
            <a:r>
              <a:rPr lang="en-US" sz="2000" dirty="0"/>
              <a:t> </a:t>
            </a:r>
            <a:r>
              <a:rPr lang="en-US" sz="2000" dirty="0" err="1"/>
              <a:t>dữ</a:t>
            </a:r>
            <a:r>
              <a:rPr lang="en-US" sz="2000" dirty="0"/>
              <a:t> </a:t>
            </a:r>
            <a:r>
              <a:rPr lang="en-US" sz="2000" dirty="0" err="1"/>
              <a:t>liệu</a:t>
            </a:r>
            <a:r>
              <a:rPr lang="en-US" sz="2000" dirty="0"/>
              <a:t> </a:t>
            </a:r>
            <a:r>
              <a:rPr lang="en-US" sz="2000" dirty="0" err="1"/>
              <a:t>chưa</a:t>
            </a:r>
            <a:r>
              <a:rPr lang="en-US" sz="2000" dirty="0"/>
              <a:t> </a:t>
            </a:r>
            <a:r>
              <a:rPr lang="en-US" sz="2000" dirty="0" err="1"/>
              <a:t>đủ</a:t>
            </a:r>
            <a:r>
              <a:rPr lang="en-US" sz="2000" dirty="0"/>
              <a:t> </a:t>
            </a:r>
            <a:r>
              <a:rPr lang="en-US" sz="2000" dirty="0" err="1"/>
              <a:t>lớn</a:t>
            </a:r>
            <a:endParaRPr lang="en-US" sz="2000" dirty="0"/>
          </a:p>
        </p:txBody>
      </p:sp>
      <p:sp>
        <p:nvSpPr>
          <p:cNvPr id="4" name="TextBox 3">
            <a:extLst>
              <a:ext uri="{FF2B5EF4-FFF2-40B4-BE49-F238E27FC236}">
                <a16:creationId xmlns:a16="http://schemas.microsoft.com/office/drawing/2014/main" id="{E1ADD715-524B-DDE5-80D5-A2C9FFD5B90C}"/>
              </a:ext>
            </a:extLst>
          </p:cNvPr>
          <p:cNvSpPr txBox="1"/>
          <p:nvPr/>
        </p:nvSpPr>
        <p:spPr>
          <a:xfrm>
            <a:off x="936702" y="1080745"/>
            <a:ext cx="7107044" cy="1881990"/>
          </a:xfrm>
          <a:prstGeom prst="rect">
            <a:avLst/>
          </a:prstGeom>
          <a:noFill/>
        </p:spPr>
        <p:txBody>
          <a:bodyPr wrap="square" rtlCol="0">
            <a:spAutoFit/>
          </a:bodyPr>
          <a:lstStyle/>
          <a:p>
            <a:pPr>
              <a:lnSpc>
                <a:spcPct val="150000"/>
              </a:lnSpc>
            </a:pPr>
            <a:r>
              <a:rPr lang="en-US" sz="2000" dirty="0" err="1">
                <a:solidFill>
                  <a:srgbClr val="434343"/>
                </a:solidFill>
              </a:rPr>
              <a:t>Hướng</a:t>
            </a:r>
            <a:r>
              <a:rPr lang="en-US" sz="2000" dirty="0">
                <a:solidFill>
                  <a:srgbClr val="434343"/>
                </a:solidFill>
              </a:rPr>
              <a:t> </a:t>
            </a:r>
            <a:r>
              <a:rPr lang="en-US" sz="2000" dirty="0" err="1">
                <a:solidFill>
                  <a:srgbClr val="434343"/>
                </a:solidFill>
              </a:rPr>
              <a:t>phát</a:t>
            </a:r>
            <a:r>
              <a:rPr lang="en-US" sz="2000" dirty="0">
                <a:solidFill>
                  <a:srgbClr val="434343"/>
                </a:solidFill>
              </a:rPr>
              <a:t> </a:t>
            </a:r>
            <a:r>
              <a:rPr lang="en-US" sz="2000" dirty="0" err="1">
                <a:solidFill>
                  <a:srgbClr val="434343"/>
                </a:solidFill>
              </a:rPr>
              <a:t>triển</a:t>
            </a:r>
            <a:r>
              <a:rPr lang="en-US" sz="2000" dirty="0">
                <a:solidFill>
                  <a:srgbClr val="434343"/>
                </a:solidFill>
              </a:rPr>
              <a:t>:</a:t>
            </a:r>
          </a:p>
          <a:p>
            <a:pPr marL="285750" indent="-285750">
              <a:lnSpc>
                <a:spcPct val="150000"/>
              </a:lnSpc>
              <a:buFont typeface="Arial" panose="020B0604020202020204" pitchFamily="34" charset="0"/>
              <a:buChar char="•"/>
            </a:pPr>
            <a:r>
              <a:rPr lang="en-US" sz="2000" dirty="0" err="1">
                <a:solidFill>
                  <a:srgbClr val="434343"/>
                </a:solidFill>
              </a:rPr>
              <a:t>Tăng</a:t>
            </a:r>
            <a:r>
              <a:rPr lang="en-US" sz="2000" dirty="0">
                <a:solidFill>
                  <a:srgbClr val="434343"/>
                </a:solidFill>
              </a:rPr>
              <a:t> </a:t>
            </a:r>
            <a:r>
              <a:rPr lang="en-US" sz="2000" dirty="0" err="1">
                <a:solidFill>
                  <a:srgbClr val="434343"/>
                </a:solidFill>
              </a:rPr>
              <a:t>cường</a:t>
            </a:r>
            <a:r>
              <a:rPr lang="en-US" sz="2000" dirty="0">
                <a:solidFill>
                  <a:srgbClr val="434343"/>
                </a:solidFill>
              </a:rPr>
              <a:t> </a:t>
            </a:r>
            <a:r>
              <a:rPr lang="en-US" sz="2000" dirty="0" err="1">
                <a:solidFill>
                  <a:srgbClr val="434343"/>
                </a:solidFill>
              </a:rPr>
              <a:t>bộ</a:t>
            </a:r>
            <a:r>
              <a:rPr lang="en-US" sz="2000" dirty="0">
                <a:solidFill>
                  <a:srgbClr val="434343"/>
                </a:solidFill>
              </a:rPr>
              <a:t> </a:t>
            </a:r>
            <a:r>
              <a:rPr lang="en-US" sz="2000" dirty="0" err="1">
                <a:solidFill>
                  <a:srgbClr val="434343"/>
                </a:solidFill>
              </a:rPr>
              <a:t>dữ</a:t>
            </a:r>
            <a:r>
              <a:rPr lang="en-US" sz="2000" dirty="0">
                <a:solidFill>
                  <a:srgbClr val="434343"/>
                </a:solidFill>
              </a:rPr>
              <a:t> </a:t>
            </a:r>
            <a:r>
              <a:rPr lang="en-US" sz="2000" dirty="0" err="1">
                <a:solidFill>
                  <a:srgbClr val="434343"/>
                </a:solidFill>
              </a:rPr>
              <a:t>liệu</a:t>
            </a:r>
            <a:r>
              <a:rPr lang="en-US" sz="2000" dirty="0">
                <a:solidFill>
                  <a:srgbClr val="434343"/>
                </a:solidFill>
              </a:rPr>
              <a:t>.</a:t>
            </a:r>
          </a:p>
          <a:p>
            <a:pPr marL="285750" indent="-285750">
              <a:lnSpc>
                <a:spcPct val="150000"/>
              </a:lnSpc>
              <a:buFont typeface="Arial" panose="020B0604020202020204" pitchFamily="34" charset="0"/>
              <a:buChar char="•"/>
            </a:pPr>
            <a:r>
              <a:rPr lang="en-US" sz="2000" dirty="0" err="1">
                <a:solidFill>
                  <a:srgbClr val="434343"/>
                </a:solidFill>
              </a:rPr>
              <a:t>Tinh</a:t>
            </a:r>
            <a:r>
              <a:rPr lang="en-US" sz="2000" dirty="0">
                <a:solidFill>
                  <a:srgbClr val="434343"/>
                </a:solidFill>
              </a:rPr>
              <a:t> </a:t>
            </a:r>
            <a:r>
              <a:rPr lang="en-US" sz="2000" dirty="0" err="1">
                <a:solidFill>
                  <a:srgbClr val="434343"/>
                </a:solidFill>
              </a:rPr>
              <a:t>chỉnh</a:t>
            </a:r>
            <a:r>
              <a:rPr lang="en-US" sz="2000" dirty="0">
                <a:solidFill>
                  <a:srgbClr val="434343"/>
                </a:solidFill>
              </a:rPr>
              <a:t> </a:t>
            </a:r>
            <a:r>
              <a:rPr lang="en-US" sz="2000" dirty="0" err="1">
                <a:solidFill>
                  <a:srgbClr val="434343"/>
                </a:solidFill>
              </a:rPr>
              <a:t>bộ</a:t>
            </a:r>
            <a:r>
              <a:rPr lang="en-US" sz="2000" dirty="0">
                <a:solidFill>
                  <a:srgbClr val="434343"/>
                </a:solidFill>
              </a:rPr>
              <a:t> </a:t>
            </a:r>
            <a:r>
              <a:rPr lang="en-US" sz="2000" dirty="0" err="1">
                <a:solidFill>
                  <a:srgbClr val="434343"/>
                </a:solidFill>
              </a:rPr>
              <a:t>siêu</a:t>
            </a:r>
            <a:r>
              <a:rPr lang="en-US" sz="2000" dirty="0">
                <a:solidFill>
                  <a:srgbClr val="434343"/>
                </a:solidFill>
              </a:rPr>
              <a:t> </a:t>
            </a:r>
            <a:r>
              <a:rPr lang="en-US" sz="2000" dirty="0" err="1">
                <a:solidFill>
                  <a:srgbClr val="434343"/>
                </a:solidFill>
              </a:rPr>
              <a:t>tham</a:t>
            </a:r>
            <a:r>
              <a:rPr lang="en-US" sz="2000" dirty="0">
                <a:solidFill>
                  <a:srgbClr val="434343"/>
                </a:solidFill>
              </a:rPr>
              <a:t> </a:t>
            </a:r>
            <a:r>
              <a:rPr lang="en-US" sz="2000" dirty="0" err="1">
                <a:solidFill>
                  <a:srgbClr val="434343"/>
                </a:solidFill>
              </a:rPr>
              <a:t>số</a:t>
            </a:r>
            <a:r>
              <a:rPr lang="en-US" sz="2000" dirty="0">
                <a:solidFill>
                  <a:srgbClr val="434343"/>
                </a:solidFill>
              </a:rPr>
              <a:t>.</a:t>
            </a:r>
          </a:p>
          <a:p>
            <a:pPr marL="285750" indent="-285750">
              <a:lnSpc>
                <a:spcPct val="150000"/>
              </a:lnSpc>
              <a:buFont typeface="Arial" panose="020B0604020202020204" pitchFamily="34" charset="0"/>
              <a:buChar char="•"/>
            </a:pPr>
            <a:r>
              <a:rPr lang="en-US" sz="2000" dirty="0" err="1">
                <a:solidFill>
                  <a:srgbClr val="434343"/>
                </a:solidFill>
              </a:rPr>
              <a:t>Thay</a:t>
            </a:r>
            <a:r>
              <a:rPr lang="en-US" sz="2000" dirty="0">
                <a:solidFill>
                  <a:srgbClr val="434343"/>
                </a:solidFill>
              </a:rPr>
              <a:t> </a:t>
            </a:r>
            <a:r>
              <a:rPr lang="en-US" sz="2000" dirty="0" err="1">
                <a:solidFill>
                  <a:srgbClr val="434343"/>
                </a:solidFill>
              </a:rPr>
              <a:t>đổi</a:t>
            </a:r>
            <a:r>
              <a:rPr lang="en-US" sz="2000" dirty="0">
                <a:solidFill>
                  <a:srgbClr val="434343"/>
                </a:solidFill>
              </a:rPr>
              <a:t> </a:t>
            </a:r>
            <a:r>
              <a:rPr lang="en-US" sz="2000" dirty="0" err="1">
                <a:solidFill>
                  <a:srgbClr val="434343"/>
                </a:solidFill>
              </a:rPr>
              <a:t>kiến</a:t>
            </a:r>
            <a:r>
              <a:rPr lang="en-US" sz="2000" dirty="0">
                <a:solidFill>
                  <a:srgbClr val="434343"/>
                </a:solidFill>
              </a:rPr>
              <a:t> </a:t>
            </a:r>
            <a:r>
              <a:rPr lang="en-US" sz="2000" dirty="0" err="1">
                <a:solidFill>
                  <a:srgbClr val="434343"/>
                </a:solidFill>
              </a:rPr>
              <a:t>trúc</a:t>
            </a:r>
            <a:r>
              <a:rPr lang="en-US" sz="2000" dirty="0">
                <a:solidFill>
                  <a:srgbClr val="434343"/>
                </a:solidFill>
              </a:rPr>
              <a:t> </a:t>
            </a:r>
            <a:r>
              <a:rPr lang="en-US" sz="2000" dirty="0" err="1">
                <a:solidFill>
                  <a:srgbClr val="434343"/>
                </a:solidFill>
              </a:rPr>
              <a:t>mô</a:t>
            </a:r>
            <a:r>
              <a:rPr lang="en-US" sz="2000" dirty="0">
                <a:solidFill>
                  <a:srgbClr val="434343"/>
                </a:solidFill>
              </a:rPr>
              <a:t> </a:t>
            </a:r>
            <a:r>
              <a:rPr lang="en-US" sz="2000" dirty="0" err="1">
                <a:solidFill>
                  <a:srgbClr val="434343"/>
                </a:solidFill>
              </a:rPr>
              <a:t>hình</a:t>
            </a:r>
            <a:r>
              <a:rPr lang="en-US" sz="2000" dirty="0">
                <a:solidFill>
                  <a:srgbClr val="434343"/>
                </a:solidFill>
              </a:rPr>
              <a:t> </a:t>
            </a:r>
            <a:r>
              <a:rPr lang="en-US" sz="2000" dirty="0" err="1">
                <a:solidFill>
                  <a:srgbClr val="434343"/>
                </a:solidFill>
              </a:rPr>
              <a:t>phù</a:t>
            </a:r>
            <a:r>
              <a:rPr lang="en-US" sz="2000" dirty="0">
                <a:solidFill>
                  <a:srgbClr val="434343"/>
                </a:solidFill>
              </a:rPr>
              <a:t> </a:t>
            </a:r>
            <a:r>
              <a:rPr lang="en-US" sz="2000" dirty="0" err="1">
                <a:solidFill>
                  <a:srgbClr val="434343"/>
                </a:solidFill>
              </a:rPr>
              <a:t>hợp</a:t>
            </a:r>
            <a:r>
              <a:rPr lang="en-US" sz="2000" dirty="0">
                <a:solidFill>
                  <a:srgbClr val="434343"/>
                </a:solidFill>
              </a:rPr>
              <a:t> </a:t>
            </a:r>
            <a:r>
              <a:rPr lang="en-US" sz="2000" dirty="0" err="1">
                <a:solidFill>
                  <a:srgbClr val="434343"/>
                </a:solidFill>
              </a:rPr>
              <a:t>hơn</a:t>
            </a:r>
            <a:r>
              <a:rPr lang="en-US" sz="2000" dirty="0">
                <a:solidFill>
                  <a:srgbClr val="434343"/>
                </a:solidFill>
              </a:rPr>
              <a:t>.</a:t>
            </a:r>
          </a:p>
        </p:txBody>
      </p:sp>
    </p:spTree>
    <p:extLst>
      <p:ext uri="{BB962C8B-B14F-4D97-AF65-F5344CB8AC3E}">
        <p14:creationId xmlns:p14="http://schemas.microsoft.com/office/powerpoint/2010/main" val="527100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xit" presetSubtype="21" fill="hold" grpId="1" nodeType="clickEffect">
                                  <p:stCondLst>
                                    <p:cond delay="0"/>
                                  </p:stCondLst>
                                  <p:childTnLst>
                                    <p:animEffect transition="out" filter="barn(inVertical)">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6FC19-8E99-0883-9532-A90453DBE3B0}"/>
              </a:ext>
            </a:extLst>
          </p:cNvPr>
          <p:cNvSpPr>
            <a:spLocks noGrp="1"/>
          </p:cNvSpPr>
          <p:nvPr>
            <p:ph type="ctrTitle"/>
          </p:nvPr>
        </p:nvSpPr>
        <p:spPr>
          <a:xfrm>
            <a:off x="1308410" y="515176"/>
            <a:ext cx="6527180" cy="1425136"/>
          </a:xfrm>
        </p:spPr>
        <p:txBody>
          <a:bodyPr/>
          <a:lstStyle/>
          <a:p>
            <a:r>
              <a:rPr lang="en-US" sz="3600" dirty="0"/>
              <a:t>Dashboard </a:t>
            </a:r>
            <a:r>
              <a:rPr lang="en-US" sz="3600" dirty="0" err="1"/>
              <a:t>dạng</a:t>
            </a:r>
            <a:r>
              <a:rPr lang="en-US" sz="3600" dirty="0"/>
              <a:t> </a:t>
            </a:r>
            <a:r>
              <a:rPr lang="en-US" sz="3600" dirty="0" err="1"/>
              <a:t>ảnh</a:t>
            </a:r>
            <a:r>
              <a:rPr lang="en-US" sz="3600" dirty="0"/>
              <a:t>:</a:t>
            </a:r>
            <a:br>
              <a:rPr lang="en-US" sz="3600" dirty="0"/>
            </a:br>
            <a:r>
              <a:rPr lang="en-US" sz="3600" b="0" dirty="0"/>
              <a:t>bit.ly/nhom16_ds105</a:t>
            </a:r>
            <a:br>
              <a:rPr lang="en-US" sz="3600" dirty="0"/>
            </a:br>
            <a:br>
              <a:rPr lang="en-US" sz="3600" dirty="0"/>
            </a:br>
            <a:endParaRPr lang="en-US" sz="3600" dirty="0"/>
          </a:p>
        </p:txBody>
      </p:sp>
      <p:sp>
        <p:nvSpPr>
          <p:cNvPr id="4" name="Title 1">
            <a:extLst>
              <a:ext uri="{FF2B5EF4-FFF2-40B4-BE49-F238E27FC236}">
                <a16:creationId xmlns:a16="http://schemas.microsoft.com/office/drawing/2014/main" id="{93408136-AB91-093B-3252-E315E2B3EA76}"/>
              </a:ext>
            </a:extLst>
          </p:cNvPr>
          <p:cNvSpPr txBox="1">
            <a:spLocks/>
          </p:cNvSpPr>
          <p:nvPr/>
        </p:nvSpPr>
        <p:spPr>
          <a:xfrm>
            <a:off x="1308410" y="2073735"/>
            <a:ext cx="6527180" cy="14251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r>
              <a:rPr lang="en-US" sz="3600" dirty="0"/>
              <a:t>Interactive Dashboard:</a:t>
            </a:r>
            <a:br>
              <a:rPr lang="en-US" sz="3600" dirty="0"/>
            </a:br>
            <a:r>
              <a:rPr lang="en-US" sz="3600" b="0" dirty="0"/>
              <a:t>bit.ly/nhom16_dashboard</a:t>
            </a:r>
            <a:br>
              <a:rPr lang="en-US" sz="3600" dirty="0"/>
            </a:br>
            <a:br>
              <a:rPr lang="en-US" sz="3600" dirty="0"/>
            </a:br>
            <a:endParaRPr lang="en-US" sz="3600" dirty="0"/>
          </a:p>
        </p:txBody>
      </p:sp>
    </p:spTree>
    <p:extLst>
      <p:ext uri="{BB962C8B-B14F-4D97-AF65-F5344CB8AC3E}">
        <p14:creationId xmlns:p14="http://schemas.microsoft.com/office/powerpoint/2010/main" val="1989972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2;p56">
            <a:extLst>
              <a:ext uri="{FF2B5EF4-FFF2-40B4-BE49-F238E27FC236}">
                <a16:creationId xmlns:a16="http://schemas.microsoft.com/office/drawing/2014/main" id="{DB445FD2-A3C9-0908-5F25-08868782C54B}"/>
              </a:ext>
            </a:extLst>
          </p:cNvPr>
          <p:cNvSpPr txBox="1">
            <a:spLocks noGrp="1"/>
          </p:cNvSpPr>
          <p:nvPr>
            <p:ph type="ctrTitle"/>
          </p:nvPr>
        </p:nvSpPr>
        <p:spPr>
          <a:xfrm flipH="1">
            <a:off x="4353021" y="18719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THANKS</a:t>
            </a:r>
            <a:endParaRPr sz="5400" dirty="0"/>
          </a:p>
        </p:txBody>
      </p:sp>
    </p:spTree>
    <p:extLst>
      <p:ext uri="{BB962C8B-B14F-4D97-AF65-F5344CB8AC3E}">
        <p14:creationId xmlns:p14="http://schemas.microsoft.com/office/powerpoint/2010/main" val="2653942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A743505E-87DC-1071-6F53-CFA40CA5A290}"/>
              </a:ext>
            </a:extLst>
          </p:cNvPr>
          <p:cNvSpPr txBox="1">
            <a:spLocks/>
          </p:cNvSpPr>
          <p:nvPr/>
        </p:nvSpPr>
        <p:spPr>
          <a:xfrm>
            <a:off x="401247" y="282287"/>
            <a:ext cx="2895600" cy="1325563"/>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3600"/>
              <a:buFont typeface="Exo 2"/>
              <a:buNone/>
              <a:defRPr sz="30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1800"/>
              <a:buFont typeface="Exo 2"/>
              <a:buNone/>
              <a:defRPr sz="18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1800"/>
              <a:buFont typeface="Exo 2"/>
              <a:buNone/>
              <a:defRPr sz="18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1800"/>
              <a:buFont typeface="Exo 2"/>
              <a:buNone/>
              <a:defRPr sz="18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1800"/>
              <a:buFont typeface="Exo 2"/>
              <a:buNone/>
              <a:defRPr sz="18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1800"/>
              <a:buFont typeface="Exo 2"/>
              <a:buNone/>
              <a:defRPr sz="18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1800"/>
              <a:buFont typeface="Exo 2"/>
              <a:buNone/>
              <a:defRPr sz="18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1800"/>
              <a:buFont typeface="Exo 2"/>
              <a:buNone/>
              <a:defRPr sz="18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1800"/>
              <a:buFont typeface="Exo 2"/>
              <a:buNone/>
              <a:defRPr sz="1800" b="0" i="0" u="none" strike="noStrike" cap="none">
                <a:solidFill>
                  <a:schemeClr val="dk1"/>
                </a:solidFill>
                <a:latin typeface="Exo 2"/>
                <a:ea typeface="Exo 2"/>
                <a:cs typeface="Exo 2"/>
                <a:sym typeface="Exo 2"/>
              </a:defRPr>
            </a:lvl9pPr>
          </a:lstStyle>
          <a:p>
            <a:r>
              <a:rPr lang="en-US" sz="3600" dirty="0"/>
              <a:t>OUTLINE</a:t>
            </a:r>
          </a:p>
        </p:txBody>
      </p:sp>
      <p:sp>
        <p:nvSpPr>
          <p:cNvPr id="4" name="TextBox 3">
            <a:extLst>
              <a:ext uri="{FF2B5EF4-FFF2-40B4-BE49-F238E27FC236}">
                <a16:creationId xmlns:a16="http://schemas.microsoft.com/office/drawing/2014/main" id="{596FDDAA-21DD-113E-CD7A-38A4EEDB1297}"/>
              </a:ext>
            </a:extLst>
          </p:cNvPr>
          <p:cNvSpPr txBox="1"/>
          <p:nvPr/>
        </p:nvSpPr>
        <p:spPr>
          <a:xfrm>
            <a:off x="914596" y="1173772"/>
            <a:ext cx="3657404" cy="2459071"/>
          </a:xfrm>
          <a:prstGeom prst="rect">
            <a:avLst/>
          </a:prstGeom>
          <a:noFill/>
        </p:spPr>
        <p:txBody>
          <a:bodyPr wrap="square" rtlCol="0">
            <a:spAutoFit/>
          </a:bodyPr>
          <a:lstStyle/>
          <a:p>
            <a:pPr marL="342900" indent="-342900">
              <a:lnSpc>
                <a:spcPct val="200000"/>
              </a:lnSpc>
              <a:buFont typeface="+mj-lt"/>
              <a:buAutoNum type="arabicPeriod"/>
            </a:pPr>
            <a:r>
              <a:rPr lang="en-US" sz="2000" dirty="0" err="1">
                <a:solidFill>
                  <a:srgbClr val="434343"/>
                </a:solidFill>
              </a:rPr>
              <a:t>Giới</a:t>
            </a:r>
            <a:r>
              <a:rPr lang="en-US" sz="2000" dirty="0">
                <a:solidFill>
                  <a:srgbClr val="434343"/>
                </a:solidFill>
              </a:rPr>
              <a:t> </a:t>
            </a:r>
            <a:r>
              <a:rPr lang="en-US" sz="2000" dirty="0" err="1">
                <a:solidFill>
                  <a:srgbClr val="434343"/>
                </a:solidFill>
              </a:rPr>
              <a:t>thiệu</a:t>
            </a:r>
            <a:endParaRPr lang="en-US" sz="2000" dirty="0">
              <a:solidFill>
                <a:srgbClr val="434343"/>
              </a:solidFill>
            </a:endParaRPr>
          </a:p>
          <a:p>
            <a:pPr marL="342900" indent="-342900">
              <a:lnSpc>
                <a:spcPct val="200000"/>
              </a:lnSpc>
              <a:buFont typeface="+mj-lt"/>
              <a:buAutoNum type="arabicPeriod"/>
            </a:pPr>
            <a:r>
              <a:rPr lang="en-US" sz="2000" dirty="0" err="1">
                <a:solidFill>
                  <a:srgbClr val="434343"/>
                </a:solidFill>
              </a:rPr>
              <a:t>Bộ</a:t>
            </a:r>
            <a:r>
              <a:rPr lang="en-US" sz="2000" dirty="0">
                <a:solidFill>
                  <a:srgbClr val="434343"/>
                </a:solidFill>
              </a:rPr>
              <a:t> </a:t>
            </a:r>
            <a:r>
              <a:rPr lang="en-US" sz="2000" dirty="0" err="1">
                <a:solidFill>
                  <a:srgbClr val="434343"/>
                </a:solidFill>
              </a:rPr>
              <a:t>dữ</a:t>
            </a:r>
            <a:r>
              <a:rPr lang="en-US" sz="2000" dirty="0">
                <a:solidFill>
                  <a:srgbClr val="434343"/>
                </a:solidFill>
              </a:rPr>
              <a:t> </a:t>
            </a:r>
            <a:r>
              <a:rPr lang="en-US" sz="2000" dirty="0" err="1">
                <a:solidFill>
                  <a:srgbClr val="434343"/>
                </a:solidFill>
              </a:rPr>
              <a:t>liệu</a:t>
            </a:r>
            <a:endParaRPr lang="en-US" sz="2000" dirty="0">
              <a:solidFill>
                <a:srgbClr val="434343"/>
              </a:solidFill>
            </a:endParaRPr>
          </a:p>
          <a:p>
            <a:pPr marL="342900" indent="-342900">
              <a:lnSpc>
                <a:spcPct val="200000"/>
              </a:lnSpc>
              <a:buFont typeface="+mj-lt"/>
              <a:buAutoNum type="arabicPeriod"/>
            </a:pPr>
            <a:r>
              <a:rPr lang="en-US" sz="2000" dirty="0" err="1">
                <a:solidFill>
                  <a:srgbClr val="434343"/>
                </a:solidFill>
              </a:rPr>
              <a:t>Nội</a:t>
            </a:r>
            <a:r>
              <a:rPr lang="en-US" sz="2000" dirty="0">
                <a:solidFill>
                  <a:srgbClr val="434343"/>
                </a:solidFill>
              </a:rPr>
              <a:t> dung</a:t>
            </a:r>
          </a:p>
          <a:p>
            <a:pPr marL="342900" indent="-342900">
              <a:lnSpc>
                <a:spcPct val="200000"/>
              </a:lnSpc>
              <a:buFont typeface="+mj-lt"/>
              <a:buAutoNum type="arabicPeriod"/>
            </a:pPr>
            <a:r>
              <a:rPr lang="en-US" sz="2000" dirty="0" err="1">
                <a:solidFill>
                  <a:srgbClr val="434343"/>
                </a:solidFill>
              </a:rPr>
              <a:t>Kết</a:t>
            </a:r>
            <a:r>
              <a:rPr lang="en-US" sz="2000" dirty="0">
                <a:solidFill>
                  <a:srgbClr val="434343"/>
                </a:solidFill>
              </a:rPr>
              <a:t> </a:t>
            </a:r>
            <a:r>
              <a:rPr lang="en-US" sz="2000" dirty="0" err="1">
                <a:solidFill>
                  <a:srgbClr val="434343"/>
                </a:solidFill>
              </a:rPr>
              <a:t>luận</a:t>
            </a:r>
            <a:endParaRPr lang="en-US" sz="2000" dirty="0">
              <a:solidFill>
                <a:srgbClr val="434343"/>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 action="ppaction://noaction"/>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62;p56">
            <a:extLst>
              <a:ext uri="{FF2B5EF4-FFF2-40B4-BE49-F238E27FC236}">
                <a16:creationId xmlns:a16="http://schemas.microsoft.com/office/drawing/2014/main" id="{DB445FD2-A3C9-0908-5F25-08868782C54B}"/>
              </a:ext>
            </a:extLst>
          </p:cNvPr>
          <p:cNvSpPr txBox="1">
            <a:spLocks noGrp="1"/>
          </p:cNvSpPr>
          <p:nvPr>
            <p:ph type="ctrTitle"/>
          </p:nvPr>
        </p:nvSpPr>
        <p:spPr>
          <a:xfrm flipH="1">
            <a:off x="4452081" y="1695441"/>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latin typeface="+mj-lt"/>
              </a:rPr>
              <a:t>Q &amp; A</a:t>
            </a:r>
            <a:endParaRPr sz="5400" dirty="0">
              <a:latin typeface="+mj-lt"/>
            </a:endParaRPr>
          </a:p>
        </p:txBody>
      </p:sp>
    </p:spTree>
    <p:extLst>
      <p:ext uri="{BB962C8B-B14F-4D97-AF65-F5344CB8AC3E}">
        <p14:creationId xmlns:p14="http://schemas.microsoft.com/office/powerpoint/2010/main" val="323431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a:t>GIỚI THIỆU</a:t>
            </a:r>
            <a:endParaRPr sz="4000"/>
          </a:p>
        </p:txBody>
      </p:sp>
      <p:sp>
        <p:nvSpPr>
          <p:cNvPr id="235" name="Google Shape;235;p39"/>
          <p:cNvSpPr txBox="1">
            <a:spLocks noGrp="1"/>
          </p:cNvSpPr>
          <p:nvPr>
            <p:ph type="title" idx="2"/>
          </p:nvPr>
        </p:nvSpPr>
        <p:spPr>
          <a:xfrm flipH="1">
            <a:off x="5012175" y="217730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4098" name="Picture 2">
            <a:extLst>
              <a:ext uri="{FF2B5EF4-FFF2-40B4-BE49-F238E27FC236}">
                <a16:creationId xmlns:a16="http://schemas.microsoft.com/office/drawing/2014/main" id="{AC472516-2AB0-DBB2-F4A9-B26BE27BE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3" y="683418"/>
            <a:ext cx="9144000" cy="37766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20D6AE8-66CF-FB8C-2A54-A2E171442289}"/>
              </a:ext>
            </a:extLst>
          </p:cNvPr>
          <p:cNvSpPr txBox="1"/>
          <p:nvPr/>
        </p:nvSpPr>
        <p:spPr>
          <a:xfrm>
            <a:off x="2520175" y="4306192"/>
            <a:ext cx="4103649" cy="307777"/>
          </a:xfrm>
          <a:prstGeom prst="rect">
            <a:avLst/>
          </a:prstGeom>
          <a:noFill/>
        </p:spPr>
        <p:txBody>
          <a:bodyPr wrap="square" rtlCol="0">
            <a:spAutoFit/>
          </a:bodyPr>
          <a:lstStyle/>
          <a:p>
            <a:r>
              <a:rPr lang="en-US" dirty="0" err="1"/>
              <a:t>Quy</a:t>
            </a:r>
            <a:r>
              <a:rPr lang="en-US" dirty="0"/>
              <a:t> </a:t>
            </a:r>
            <a:r>
              <a:rPr lang="en-US" dirty="0" err="1"/>
              <a:t>trình</a:t>
            </a:r>
            <a:r>
              <a:rPr lang="en-US" dirty="0"/>
              <a:t> </a:t>
            </a:r>
            <a:r>
              <a:rPr lang="en-US" dirty="0" err="1"/>
              <a:t>phân</a:t>
            </a:r>
            <a:r>
              <a:rPr lang="en-US" dirty="0"/>
              <a:t> </a:t>
            </a:r>
            <a:r>
              <a:rPr lang="en-US" dirty="0" err="1"/>
              <a:t>tích</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xây</a:t>
            </a:r>
            <a:r>
              <a:rPr lang="en-US" dirty="0"/>
              <a:t> </a:t>
            </a:r>
            <a:r>
              <a:rPr lang="en-US" dirty="0" err="1"/>
              <a:t>dựng</a:t>
            </a:r>
            <a:r>
              <a:rPr lang="en-US" dirty="0"/>
              <a:t> </a:t>
            </a:r>
            <a:r>
              <a:rPr lang="en-US" dirty="0" err="1"/>
              <a:t>mô</a:t>
            </a:r>
            <a:r>
              <a:rPr lang="en-US" dirty="0"/>
              <a:t> </a:t>
            </a:r>
            <a:r>
              <a:rPr lang="en-US" dirty="0" err="1"/>
              <a:t>hình</a:t>
            </a:r>
            <a:endParaRPr lang="en-US" dirty="0"/>
          </a:p>
        </p:txBody>
      </p:sp>
    </p:spTree>
    <p:extLst>
      <p:ext uri="{BB962C8B-B14F-4D97-AF65-F5344CB8AC3E}">
        <p14:creationId xmlns:p14="http://schemas.microsoft.com/office/powerpoint/2010/main" val="643726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000"/>
              <a:t>BỘ DỮ LIỆU</a:t>
            </a:r>
            <a:endParaRPr sz="4000"/>
          </a:p>
        </p:txBody>
      </p:sp>
      <p:sp>
        <p:nvSpPr>
          <p:cNvPr id="346" name="Google Shape;346;p44"/>
          <p:cNvSpPr txBox="1">
            <a:spLocks noGrp="1"/>
          </p:cNvSpPr>
          <p:nvPr>
            <p:ph type="title" idx="2"/>
          </p:nvPr>
        </p:nvSpPr>
        <p:spPr>
          <a:xfrm flipH="1">
            <a:off x="4970943" y="969788"/>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347" name="Google Shape;347;p44"/>
          <p:cNvCxnSpPr/>
          <p:nvPr/>
        </p:nvCxnSpPr>
        <p:spPr>
          <a:xfrm>
            <a:off x="7626825" y="2744700"/>
            <a:ext cx="156060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AD3C29-D228-0262-B9B6-E5D9DE252EA5}"/>
              </a:ext>
            </a:extLst>
          </p:cNvPr>
          <p:cNvSpPr>
            <a:spLocks noGrp="1"/>
          </p:cNvSpPr>
          <p:nvPr/>
        </p:nvSpPr>
        <p:spPr>
          <a:xfrm>
            <a:off x="505522" y="325394"/>
            <a:ext cx="6266985" cy="31909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US"/>
              <a:t>Source: NASA.</a:t>
            </a:r>
          </a:p>
          <a:p>
            <a:pPr>
              <a:lnSpc>
                <a:spcPct val="200000"/>
              </a:lnSpc>
            </a:pPr>
            <a:r>
              <a:rPr lang="en-US" err="1"/>
              <a:t>Tổng</a:t>
            </a:r>
            <a:r>
              <a:rPr lang="en-US"/>
              <a:t> </a:t>
            </a:r>
            <a:r>
              <a:rPr lang="en-US" err="1"/>
              <a:t>quan</a:t>
            </a:r>
            <a:r>
              <a:rPr lang="en-US"/>
              <a:t> </a:t>
            </a:r>
            <a:r>
              <a:rPr lang="en-US" err="1"/>
              <a:t>về</a:t>
            </a:r>
            <a:r>
              <a:rPr lang="en-US"/>
              <a:t> </a:t>
            </a:r>
            <a:r>
              <a:rPr lang="en-US" err="1"/>
              <a:t>bộ</a:t>
            </a:r>
            <a:r>
              <a:rPr lang="en-US"/>
              <a:t> </a:t>
            </a:r>
            <a:r>
              <a:rPr lang="en-US" err="1"/>
              <a:t>dữ</a:t>
            </a:r>
            <a:r>
              <a:rPr lang="en-US"/>
              <a:t> </a:t>
            </a:r>
            <a:r>
              <a:rPr lang="en-US" err="1"/>
              <a:t>liệu</a:t>
            </a:r>
            <a:r>
              <a:rPr lang="en-US"/>
              <a:t>.</a:t>
            </a:r>
          </a:p>
          <a:p>
            <a:pPr>
              <a:lnSpc>
                <a:spcPct val="200000"/>
              </a:lnSpc>
            </a:pPr>
            <a:r>
              <a:rPr lang="en-US" err="1"/>
              <a:t>Mô</a:t>
            </a:r>
            <a:r>
              <a:rPr lang="en-US"/>
              <a:t> </a:t>
            </a:r>
            <a:r>
              <a:rPr lang="en-US" err="1"/>
              <a:t>tả</a:t>
            </a:r>
            <a:r>
              <a:rPr lang="en-US"/>
              <a:t> </a:t>
            </a:r>
            <a:r>
              <a:rPr lang="en-US" err="1"/>
              <a:t>bộ</a:t>
            </a:r>
            <a:r>
              <a:rPr lang="en-US"/>
              <a:t> </a:t>
            </a:r>
            <a:r>
              <a:rPr lang="en-US" err="1"/>
              <a:t>dữ</a:t>
            </a:r>
            <a:r>
              <a:rPr lang="en-US"/>
              <a:t> </a:t>
            </a:r>
            <a:r>
              <a:rPr lang="en-US" err="1"/>
              <a:t>liệu</a:t>
            </a:r>
            <a:r>
              <a:rPr lang="en-US"/>
              <a:t>.</a:t>
            </a:r>
          </a:p>
        </p:txBody>
      </p:sp>
      <p:pic>
        <p:nvPicPr>
          <p:cNvPr id="4" name="Picture 3">
            <a:extLst>
              <a:ext uri="{FF2B5EF4-FFF2-40B4-BE49-F238E27FC236}">
                <a16:creationId xmlns:a16="http://schemas.microsoft.com/office/drawing/2014/main" id="{2EA364B3-E7ED-5835-6DA8-28E6E6D00448}"/>
              </a:ext>
            </a:extLst>
          </p:cNvPr>
          <p:cNvPicPr>
            <a:picLocks noChangeAspect="1"/>
          </p:cNvPicPr>
          <p:nvPr/>
        </p:nvPicPr>
        <p:blipFill>
          <a:blip r:embed="rId3"/>
          <a:stretch>
            <a:fillRect/>
          </a:stretch>
        </p:blipFill>
        <p:spPr>
          <a:xfrm>
            <a:off x="203857" y="418165"/>
            <a:ext cx="8736286" cy="4183572"/>
          </a:xfrm>
          <a:prstGeom prst="rect">
            <a:avLst/>
          </a:prstGeom>
        </p:spPr>
      </p:pic>
      <p:pic>
        <p:nvPicPr>
          <p:cNvPr id="5" name="Picture 4">
            <a:extLst>
              <a:ext uri="{FF2B5EF4-FFF2-40B4-BE49-F238E27FC236}">
                <a16:creationId xmlns:a16="http://schemas.microsoft.com/office/drawing/2014/main" id="{14C5B496-0DC6-E4B5-1CE5-E1519AA42888}"/>
              </a:ext>
            </a:extLst>
          </p:cNvPr>
          <p:cNvPicPr>
            <a:picLocks noChangeAspect="1"/>
          </p:cNvPicPr>
          <p:nvPr/>
        </p:nvPicPr>
        <p:blipFill>
          <a:blip r:embed="rId4"/>
          <a:stretch>
            <a:fillRect/>
          </a:stretch>
        </p:blipFill>
        <p:spPr>
          <a:xfrm>
            <a:off x="183637" y="418164"/>
            <a:ext cx="8776948" cy="3626011"/>
          </a:xfrm>
          <a:prstGeom prst="rect">
            <a:avLst/>
          </a:prstGeom>
        </p:spPr>
      </p:pic>
    </p:spTree>
    <p:extLst>
      <p:ext uri="{BB962C8B-B14F-4D97-AF65-F5344CB8AC3E}">
        <p14:creationId xmlns:p14="http://schemas.microsoft.com/office/powerpoint/2010/main" val="1190527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arn(inVertic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4"/>
                                        </p:tgtEl>
                                      </p:cBhvr>
                                    </p:animEffect>
                                    <p:set>
                                      <p:cBhvr>
                                        <p:cTn id="26" dur="1" fill="hold">
                                          <p:stCondLst>
                                            <p:cond delay="499"/>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1000"/>
                                        <p:tgtEl>
                                          <p:spTgt spid="5"/>
                                        </p:tgtEl>
                                      </p:cBhvr>
                                    </p:animEffect>
                                    <p:anim calcmode="lin" valueType="num">
                                      <p:cBhvr>
                                        <p:cTn id="39" dur="1000" fill="hold"/>
                                        <p:tgtEl>
                                          <p:spTgt spid="5"/>
                                        </p:tgtEl>
                                        <p:attrNameLst>
                                          <p:attrName>ppt_x</p:attrName>
                                        </p:attrNameLst>
                                      </p:cBhvr>
                                      <p:tavLst>
                                        <p:tav tm="0">
                                          <p:val>
                                            <p:strVal val="#ppt_x"/>
                                          </p:val>
                                        </p:tav>
                                        <p:tav tm="100000">
                                          <p:val>
                                            <p:strVal val="#ppt_x"/>
                                          </p:val>
                                        </p:tav>
                                      </p:tavLst>
                                    </p:anim>
                                    <p:anim calcmode="lin" valueType="num">
                                      <p:cBhvr>
                                        <p:cTn id="4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86" name="Google Shape;286;p42"/>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a:t>PHÂN TÍCH THĂM DÒ DỮ LIỆU</a:t>
            </a:r>
            <a:endParaRPr sz="2800"/>
          </a:p>
        </p:txBody>
      </p:sp>
      <p:sp>
        <p:nvSpPr>
          <p:cNvPr id="4" name="TextBox 3">
            <a:extLst>
              <a:ext uri="{FF2B5EF4-FFF2-40B4-BE49-F238E27FC236}">
                <a16:creationId xmlns:a16="http://schemas.microsoft.com/office/drawing/2014/main" id="{E3558A4F-0B76-5131-6134-26D58823CE11}"/>
              </a:ext>
            </a:extLst>
          </p:cNvPr>
          <p:cNvSpPr txBox="1"/>
          <p:nvPr/>
        </p:nvSpPr>
        <p:spPr>
          <a:xfrm>
            <a:off x="490653" y="951571"/>
            <a:ext cx="8155259" cy="333039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800" dirty="0" err="1">
                <a:solidFill>
                  <a:srgbClr val="434343"/>
                </a:solidFill>
              </a:rPr>
              <a:t>Dữ</a:t>
            </a:r>
            <a:r>
              <a:rPr lang="en-US" sz="1800" dirty="0">
                <a:solidFill>
                  <a:srgbClr val="434343"/>
                </a:solidFill>
              </a:rPr>
              <a:t> </a:t>
            </a:r>
            <a:r>
              <a:rPr lang="en-US" sz="1800" dirty="0" err="1">
                <a:solidFill>
                  <a:srgbClr val="434343"/>
                </a:solidFill>
              </a:rPr>
              <a:t>liệu</a:t>
            </a:r>
            <a:r>
              <a:rPr lang="en-US" sz="1800" dirty="0">
                <a:solidFill>
                  <a:srgbClr val="434343"/>
                </a:solidFill>
              </a:rPr>
              <a:t> </a:t>
            </a:r>
            <a:r>
              <a:rPr lang="en-US" sz="1800" dirty="0" err="1">
                <a:solidFill>
                  <a:srgbClr val="434343"/>
                </a:solidFill>
              </a:rPr>
              <a:t>đầy</a:t>
            </a:r>
            <a:r>
              <a:rPr lang="en-US" sz="1800" dirty="0">
                <a:solidFill>
                  <a:srgbClr val="434343"/>
                </a:solidFill>
              </a:rPr>
              <a:t> </a:t>
            </a:r>
            <a:r>
              <a:rPr lang="en-US" sz="1800" dirty="0" err="1">
                <a:solidFill>
                  <a:srgbClr val="434343"/>
                </a:solidFill>
              </a:rPr>
              <a:t>đủ</a:t>
            </a:r>
            <a:r>
              <a:rPr lang="en-US" sz="1800" dirty="0">
                <a:solidFill>
                  <a:srgbClr val="434343"/>
                </a:solidFill>
              </a:rPr>
              <a:t>, </a:t>
            </a:r>
            <a:r>
              <a:rPr lang="en-US" sz="1800" dirty="0" err="1">
                <a:solidFill>
                  <a:srgbClr val="434343"/>
                </a:solidFill>
              </a:rPr>
              <a:t>không</a:t>
            </a:r>
            <a:r>
              <a:rPr lang="en-US" sz="1800" dirty="0">
                <a:solidFill>
                  <a:srgbClr val="434343"/>
                </a:solidFill>
              </a:rPr>
              <a:t> </a:t>
            </a:r>
            <a:r>
              <a:rPr lang="en-US" sz="1800" dirty="0" err="1">
                <a:solidFill>
                  <a:srgbClr val="434343"/>
                </a:solidFill>
              </a:rPr>
              <a:t>có</a:t>
            </a:r>
            <a:r>
              <a:rPr lang="en-US" sz="1800" dirty="0">
                <a:solidFill>
                  <a:srgbClr val="434343"/>
                </a:solidFill>
              </a:rPr>
              <a:t> missing values hay missing timestamp.</a:t>
            </a:r>
          </a:p>
          <a:p>
            <a:pPr marL="285750" indent="-285750">
              <a:lnSpc>
                <a:spcPct val="200000"/>
              </a:lnSpc>
              <a:buFont typeface="Arial" panose="020B0604020202020204" pitchFamily="34" charset="0"/>
              <a:buChar char="•"/>
            </a:pPr>
            <a:r>
              <a:rPr lang="en-US" sz="1800" dirty="0">
                <a:solidFill>
                  <a:srgbClr val="434343"/>
                </a:solidFill>
              </a:rPr>
              <a:t>Temperature, Pressure, Wind Speed </a:t>
            </a:r>
            <a:r>
              <a:rPr lang="en-US" sz="1800" dirty="0" err="1">
                <a:solidFill>
                  <a:srgbClr val="434343"/>
                </a:solidFill>
              </a:rPr>
              <a:t>có</a:t>
            </a:r>
            <a:r>
              <a:rPr lang="en-US" sz="1800" dirty="0">
                <a:solidFill>
                  <a:srgbClr val="434343"/>
                </a:solidFill>
              </a:rPr>
              <a:t> </a:t>
            </a:r>
            <a:r>
              <a:rPr lang="en-US" sz="1800" dirty="0" err="1">
                <a:solidFill>
                  <a:srgbClr val="434343"/>
                </a:solidFill>
              </a:rPr>
              <a:t>dạng</a:t>
            </a:r>
            <a:r>
              <a:rPr lang="en-US" sz="1800" dirty="0">
                <a:solidFill>
                  <a:srgbClr val="434343"/>
                </a:solidFill>
              </a:rPr>
              <a:t> </a:t>
            </a:r>
            <a:r>
              <a:rPr lang="en-US" sz="1800" dirty="0" err="1">
                <a:solidFill>
                  <a:srgbClr val="434343"/>
                </a:solidFill>
              </a:rPr>
              <a:t>gần</a:t>
            </a:r>
            <a:r>
              <a:rPr lang="en-US" sz="1800" dirty="0">
                <a:solidFill>
                  <a:srgbClr val="434343"/>
                </a:solidFill>
              </a:rPr>
              <a:t> </a:t>
            </a:r>
            <a:r>
              <a:rPr lang="en-US" sz="1800" dirty="0" err="1">
                <a:solidFill>
                  <a:srgbClr val="434343"/>
                </a:solidFill>
              </a:rPr>
              <a:t>giống</a:t>
            </a:r>
            <a:r>
              <a:rPr lang="en-US" sz="1800" dirty="0">
                <a:solidFill>
                  <a:srgbClr val="434343"/>
                </a:solidFill>
              </a:rPr>
              <a:t> </a:t>
            </a:r>
            <a:r>
              <a:rPr lang="en-US" sz="1800" dirty="0" err="1">
                <a:solidFill>
                  <a:srgbClr val="434343"/>
                </a:solidFill>
              </a:rPr>
              <a:t>phân</a:t>
            </a:r>
            <a:r>
              <a:rPr lang="en-US" sz="1800" dirty="0">
                <a:solidFill>
                  <a:srgbClr val="434343"/>
                </a:solidFill>
              </a:rPr>
              <a:t> </a:t>
            </a:r>
            <a:r>
              <a:rPr lang="en-US" sz="1800" dirty="0" err="1">
                <a:solidFill>
                  <a:srgbClr val="434343"/>
                </a:solidFill>
              </a:rPr>
              <a:t>phối</a:t>
            </a:r>
            <a:r>
              <a:rPr lang="en-US" sz="1800" dirty="0">
                <a:solidFill>
                  <a:srgbClr val="434343"/>
                </a:solidFill>
              </a:rPr>
              <a:t> </a:t>
            </a:r>
            <a:r>
              <a:rPr lang="en-US" sz="1800" dirty="0" err="1">
                <a:solidFill>
                  <a:srgbClr val="434343"/>
                </a:solidFill>
              </a:rPr>
              <a:t>chuẩn</a:t>
            </a:r>
            <a:r>
              <a:rPr lang="en-US" sz="1800" dirty="0">
                <a:solidFill>
                  <a:srgbClr val="434343"/>
                </a:solidFill>
              </a:rPr>
              <a:t>. </a:t>
            </a:r>
          </a:p>
          <a:p>
            <a:pPr marL="285750" indent="-285750">
              <a:lnSpc>
                <a:spcPct val="200000"/>
              </a:lnSpc>
              <a:buFont typeface="Arial" panose="020B0604020202020204" pitchFamily="34" charset="0"/>
              <a:buChar char="•"/>
            </a:pPr>
            <a:r>
              <a:rPr lang="en-US" sz="1800" dirty="0" err="1">
                <a:solidFill>
                  <a:srgbClr val="434343"/>
                </a:solidFill>
              </a:rPr>
              <a:t>Phân</a:t>
            </a:r>
            <a:r>
              <a:rPr lang="en-US" sz="1800" dirty="0">
                <a:solidFill>
                  <a:srgbClr val="434343"/>
                </a:solidFill>
              </a:rPr>
              <a:t> </a:t>
            </a:r>
            <a:r>
              <a:rPr lang="en-US" sz="1800" dirty="0" err="1">
                <a:solidFill>
                  <a:srgbClr val="434343"/>
                </a:solidFill>
              </a:rPr>
              <a:t>phối</a:t>
            </a:r>
            <a:r>
              <a:rPr lang="en-US" sz="1800" dirty="0">
                <a:solidFill>
                  <a:srgbClr val="434343"/>
                </a:solidFill>
              </a:rPr>
              <a:t> </a:t>
            </a:r>
            <a:r>
              <a:rPr lang="en-US" sz="1800" dirty="0" err="1">
                <a:solidFill>
                  <a:srgbClr val="434343"/>
                </a:solidFill>
              </a:rPr>
              <a:t>của</a:t>
            </a:r>
            <a:r>
              <a:rPr lang="en-US" sz="1800" dirty="0">
                <a:solidFill>
                  <a:srgbClr val="434343"/>
                </a:solidFill>
              </a:rPr>
              <a:t> Relative Humidity </a:t>
            </a:r>
            <a:r>
              <a:rPr lang="en-US" sz="1800" dirty="0" err="1">
                <a:solidFill>
                  <a:srgbClr val="434343"/>
                </a:solidFill>
              </a:rPr>
              <a:t>và</a:t>
            </a:r>
            <a:r>
              <a:rPr lang="en-US" sz="1800" dirty="0">
                <a:solidFill>
                  <a:srgbClr val="434343"/>
                </a:solidFill>
              </a:rPr>
              <a:t> Specific </a:t>
            </a:r>
            <a:r>
              <a:rPr lang="en-US" sz="1800" dirty="0" err="1">
                <a:solidFill>
                  <a:srgbClr val="434343"/>
                </a:solidFill>
              </a:rPr>
              <a:t>Humidty</a:t>
            </a:r>
            <a:r>
              <a:rPr lang="en-US" sz="1800" dirty="0">
                <a:solidFill>
                  <a:srgbClr val="434343"/>
                </a:solidFill>
              </a:rPr>
              <a:t> </a:t>
            </a:r>
            <a:r>
              <a:rPr lang="en-US" sz="1800" dirty="0" err="1">
                <a:solidFill>
                  <a:srgbClr val="434343"/>
                </a:solidFill>
              </a:rPr>
              <a:t>khá</a:t>
            </a:r>
            <a:r>
              <a:rPr lang="en-US" sz="1800" dirty="0">
                <a:solidFill>
                  <a:srgbClr val="434343"/>
                </a:solidFill>
              </a:rPr>
              <a:t> </a:t>
            </a:r>
            <a:r>
              <a:rPr lang="en-US" sz="1800" dirty="0" err="1">
                <a:solidFill>
                  <a:srgbClr val="434343"/>
                </a:solidFill>
              </a:rPr>
              <a:t>lệch</a:t>
            </a:r>
            <a:r>
              <a:rPr lang="en-US" sz="1800" dirty="0">
                <a:solidFill>
                  <a:srgbClr val="434343"/>
                </a:solidFill>
              </a:rPr>
              <a:t> </a:t>
            </a:r>
            <a:r>
              <a:rPr lang="en-US" sz="1800" dirty="0" err="1">
                <a:solidFill>
                  <a:srgbClr val="434343"/>
                </a:solidFill>
              </a:rPr>
              <a:t>trái</a:t>
            </a:r>
            <a:r>
              <a:rPr lang="en-US" sz="1800" dirty="0">
                <a:solidFill>
                  <a:srgbClr val="434343"/>
                </a:solidFill>
              </a:rPr>
              <a:t>.</a:t>
            </a:r>
          </a:p>
          <a:p>
            <a:pPr marL="285750" indent="-285750">
              <a:lnSpc>
                <a:spcPct val="200000"/>
              </a:lnSpc>
              <a:buFont typeface="Arial" panose="020B0604020202020204" pitchFamily="34" charset="0"/>
              <a:buChar char="•"/>
            </a:pPr>
            <a:r>
              <a:rPr lang="en-US" sz="1800" dirty="0" err="1">
                <a:solidFill>
                  <a:srgbClr val="434343"/>
                </a:solidFill>
              </a:rPr>
              <a:t>Phân</a:t>
            </a:r>
            <a:r>
              <a:rPr lang="en-US" sz="1800" dirty="0">
                <a:solidFill>
                  <a:srgbClr val="434343"/>
                </a:solidFill>
              </a:rPr>
              <a:t> </a:t>
            </a:r>
            <a:r>
              <a:rPr lang="en-US" sz="1800" dirty="0" err="1">
                <a:solidFill>
                  <a:srgbClr val="434343"/>
                </a:solidFill>
              </a:rPr>
              <a:t>phối</a:t>
            </a:r>
            <a:r>
              <a:rPr lang="en-US" sz="1800" dirty="0">
                <a:solidFill>
                  <a:srgbClr val="434343"/>
                </a:solidFill>
              </a:rPr>
              <a:t> </a:t>
            </a:r>
            <a:r>
              <a:rPr lang="en-US" sz="1800" dirty="0" err="1">
                <a:solidFill>
                  <a:srgbClr val="434343"/>
                </a:solidFill>
              </a:rPr>
              <a:t>của</a:t>
            </a:r>
            <a:r>
              <a:rPr lang="en-US" sz="1800" dirty="0">
                <a:solidFill>
                  <a:srgbClr val="434343"/>
                </a:solidFill>
              </a:rPr>
              <a:t> Precipitation </a:t>
            </a:r>
            <a:r>
              <a:rPr lang="en-US" sz="1800" dirty="0" err="1">
                <a:solidFill>
                  <a:srgbClr val="434343"/>
                </a:solidFill>
              </a:rPr>
              <a:t>lệch</a:t>
            </a:r>
            <a:r>
              <a:rPr lang="en-US" sz="1800" dirty="0">
                <a:solidFill>
                  <a:srgbClr val="434343"/>
                </a:solidFill>
              </a:rPr>
              <a:t> </a:t>
            </a:r>
            <a:r>
              <a:rPr lang="en-US" sz="1800" dirty="0" err="1">
                <a:solidFill>
                  <a:srgbClr val="434343"/>
                </a:solidFill>
              </a:rPr>
              <a:t>phải</a:t>
            </a:r>
            <a:r>
              <a:rPr lang="en-US" sz="1800" dirty="0">
                <a:solidFill>
                  <a:srgbClr val="434343"/>
                </a:solidFill>
              </a:rPr>
              <a:t> </a:t>
            </a:r>
            <a:r>
              <a:rPr lang="en-US" sz="1800" dirty="0" err="1">
                <a:solidFill>
                  <a:srgbClr val="434343"/>
                </a:solidFill>
              </a:rPr>
              <a:t>rất</a:t>
            </a:r>
            <a:r>
              <a:rPr lang="en-US" sz="1800" dirty="0">
                <a:solidFill>
                  <a:srgbClr val="434343"/>
                </a:solidFill>
              </a:rPr>
              <a:t> </a:t>
            </a:r>
            <a:r>
              <a:rPr lang="en-US" sz="1800" dirty="0" err="1">
                <a:solidFill>
                  <a:srgbClr val="434343"/>
                </a:solidFill>
              </a:rPr>
              <a:t>nhiều</a:t>
            </a:r>
            <a:r>
              <a:rPr lang="en-US" sz="1800" dirty="0">
                <a:solidFill>
                  <a:srgbClr val="434343"/>
                </a:solidFill>
              </a:rPr>
              <a:t>, </a:t>
            </a:r>
            <a:r>
              <a:rPr lang="en-US" sz="1800" dirty="0" err="1">
                <a:solidFill>
                  <a:srgbClr val="434343"/>
                </a:solidFill>
              </a:rPr>
              <a:t>xấp</a:t>
            </a:r>
            <a:r>
              <a:rPr lang="en-US" sz="1800" dirty="0">
                <a:solidFill>
                  <a:srgbClr val="434343"/>
                </a:solidFill>
              </a:rPr>
              <a:t> </a:t>
            </a:r>
            <a:r>
              <a:rPr lang="en-US" sz="1800" dirty="0" err="1">
                <a:solidFill>
                  <a:srgbClr val="434343"/>
                </a:solidFill>
              </a:rPr>
              <a:t>xỉ</a:t>
            </a:r>
            <a:r>
              <a:rPr lang="en-US" sz="1800" dirty="0">
                <a:solidFill>
                  <a:srgbClr val="434343"/>
                </a:solidFill>
              </a:rPr>
              <a:t> </a:t>
            </a:r>
            <a:r>
              <a:rPr lang="en-US" sz="1800" dirty="0" err="1">
                <a:solidFill>
                  <a:srgbClr val="434343"/>
                </a:solidFill>
              </a:rPr>
              <a:t>phân</a:t>
            </a:r>
            <a:r>
              <a:rPr lang="en-US" sz="1800" dirty="0">
                <a:solidFill>
                  <a:srgbClr val="434343"/>
                </a:solidFill>
              </a:rPr>
              <a:t> </a:t>
            </a:r>
            <a:r>
              <a:rPr lang="en-US" sz="1800" dirty="0" err="1">
                <a:solidFill>
                  <a:srgbClr val="434343"/>
                </a:solidFill>
              </a:rPr>
              <a:t>phối</a:t>
            </a:r>
            <a:r>
              <a:rPr lang="en-US" sz="1800" dirty="0">
                <a:solidFill>
                  <a:srgbClr val="434343"/>
                </a:solidFill>
              </a:rPr>
              <a:t> </a:t>
            </a:r>
            <a:r>
              <a:rPr lang="en-US" sz="1800" dirty="0" err="1">
                <a:solidFill>
                  <a:srgbClr val="434343"/>
                </a:solidFill>
              </a:rPr>
              <a:t>mũ</a:t>
            </a:r>
            <a:r>
              <a:rPr lang="en-US" sz="1800" dirty="0">
                <a:solidFill>
                  <a:srgbClr val="434343"/>
                </a:solidFill>
              </a:rPr>
              <a:t>.</a:t>
            </a:r>
          </a:p>
          <a:p>
            <a:pPr marL="285750" indent="-285750">
              <a:lnSpc>
                <a:spcPct val="200000"/>
              </a:lnSpc>
              <a:buFont typeface="Arial" panose="020B0604020202020204" pitchFamily="34" charset="0"/>
              <a:buChar char="•"/>
            </a:pPr>
            <a:r>
              <a:rPr lang="en-US" sz="1800" dirty="0" err="1">
                <a:solidFill>
                  <a:srgbClr val="434343"/>
                </a:solidFill>
              </a:rPr>
              <a:t>Phân</a:t>
            </a:r>
            <a:r>
              <a:rPr lang="en-US" sz="1800" dirty="0">
                <a:solidFill>
                  <a:srgbClr val="434343"/>
                </a:solidFill>
              </a:rPr>
              <a:t> </a:t>
            </a:r>
            <a:r>
              <a:rPr lang="en-US" sz="1800" dirty="0" err="1">
                <a:solidFill>
                  <a:srgbClr val="434343"/>
                </a:solidFill>
              </a:rPr>
              <a:t>phối</a:t>
            </a:r>
            <a:r>
              <a:rPr lang="en-US" sz="1800" dirty="0">
                <a:solidFill>
                  <a:srgbClr val="434343"/>
                </a:solidFill>
              </a:rPr>
              <a:t> </a:t>
            </a:r>
            <a:r>
              <a:rPr lang="en-US" sz="1800" dirty="0" err="1">
                <a:solidFill>
                  <a:srgbClr val="434343"/>
                </a:solidFill>
              </a:rPr>
              <a:t>của</a:t>
            </a:r>
            <a:r>
              <a:rPr lang="en-US" sz="1800" dirty="0">
                <a:solidFill>
                  <a:srgbClr val="434343"/>
                </a:solidFill>
              </a:rPr>
              <a:t> Wind Direction </a:t>
            </a:r>
            <a:r>
              <a:rPr lang="en-US" sz="1800" dirty="0" err="1">
                <a:solidFill>
                  <a:srgbClr val="434343"/>
                </a:solidFill>
              </a:rPr>
              <a:t>là</a:t>
            </a:r>
            <a:r>
              <a:rPr lang="en-US" sz="1800" dirty="0">
                <a:solidFill>
                  <a:srgbClr val="434343"/>
                </a:solidFill>
              </a:rPr>
              <a:t> bimodal distribution (</a:t>
            </a:r>
            <a:r>
              <a:rPr lang="en-US" sz="1800" dirty="0" err="1">
                <a:solidFill>
                  <a:srgbClr val="434343"/>
                </a:solidFill>
              </a:rPr>
              <a:t>phân</a:t>
            </a:r>
            <a:r>
              <a:rPr lang="en-US" sz="1800" dirty="0">
                <a:solidFill>
                  <a:srgbClr val="434343"/>
                </a:solidFill>
              </a:rPr>
              <a:t> </a:t>
            </a:r>
            <a:r>
              <a:rPr lang="en-US" sz="1800" dirty="0" err="1">
                <a:solidFill>
                  <a:srgbClr val="434343"/>
                </a:solidFill>
              </a:rPr>
              <a:t>phối</a:t>
            </a:r>
            <a:r>
              <a:rPr lang="en-US" sz="1800" dirty="0">
                <a:solidFill>
                  <a:srgbClr val="434343"/>
                </a:solidFill>
              </a:rPr>
              <a:t> 2 </a:t>
            </a:r>
            <a:r>
              <a:rPr lang="en-US" sz="1800" dirty="0" err="1">
                <a:solidFill>
                  <a:srgbClr val="434343"/>
                </a:solidFill>
              </a:rPr>
              <a:t>đỉnh</a:t>
            </a:r>
            <a:r>
              <a:rPr lang="en-US" sz="1800" dirty="0">
                <a:solidFill>
                  <a:srgbClr val="434343"/>
                </a:solidFill>
              </a:rPr>
              <a:t>).</a:t>
            </a:r>
          </a:p>
          <a:p>
            <a:pPr marL="285750" indent="-285750">
              <a:lnSpc>
                <a:spcPct val="200000"/>
              </a:lnSpc>
              <a:buFont typeface="Arial" panose="020B0604020202020204" pitchFamily="34" charset="0"/>
              <a:buChar char="•"/>
            </a:pPr>
            <a:endParaRPr lang="en-US" sz="1800" dirty="0"/>
          </a:p>
        </p:txBody>
      </p:sp>
      <p:pic>
        <p:nvPicPr>
          <p:cNvPr id="6" name="Picture 5">
            <a:extLst>
              <a:ext uri="{FF2B5EF4-FFF2-40B4-BE49-F238E27FC236}">
                <a16:creationId xmlns:a16="http://schemas.microsoft.com/office/drawing/2014/main" id="{41642A0B-E8B9-E812-9423-4CB19582A416}"/>
              </a:ext>
            </a:extLst>
          </p:cNvPr>
          <p:cNvPicPr>
            <a:picLocks noChangeAspect="1"/>
          </p:cNvPicPr>
          <p:nvPr/>
        </p:nvPicPr>
        <p:blipFill>
          <a:blip r:embed="rId3"/>
          <a:stretch>
            <a:fillRect/>
          </a:stretch>
        </p:blipFill>
        <p:spPr>
          <a:xfrm>
            <a:off x="2762409" y="1002500"/>
            <a:ext cx="3272699" cy="3260925"/>
          </a:xfrm>
          <a:prstGeom prst="rect">
            <a:avLst/>
          </a:prstGeom>
        </p:spPr>
      </p:pic>
      <p:pic>
        <p:nvPicPr>
          <p:cNvPr id="8" name="Picture 7">
            <a:extLst>
              <a:ext uri="{FF2B5EF4-FFF2-40B4-BE49-F238E27FC236}">
                <a16:creationId xmlns:a16="http://schemas.microsoft.com/office/drawing/2014/main" id="{C89839EF-08AD-102A-B766-5EB13F4E2C36}"/>
              </a:ext>
            </a:extLst>
          </p:cNvPr>
          <p:cNvPicPr>
            <a:picLocks noChangeAspect="1"/>
          </p:cNvPicPr>
          <p:nvPr/>
        </p:nvPicPr>
        <p:blipFill>
          <a:blip r:embed="rId4"/>
          <a:stretch>
            <a:fillRect/>
          </a:stretch>
        </p:blipFill>
        <p:spPr>
          <a:xfrm>
            <a:off x="2762408" y="1024036"/>
            <a:ext cx="3272699" cy="3278606"/>
          </a:xfrm>
          <a:prstGeom prst="rect">
            <a:avLst/>
          </a:prstGeom>
        </p:spPr>
      </p:pic>
      <p:pic>
        <p:nvPicPr>
          <p:cNvPr id="10" name="Picture 9">
            <a:extLst>
              <a:ext uri="{FF2B5EF4-FFF2-40B4-BE49-F238E27FC236}">
                <a16:creationId xmlns:a16="http://schemas.microsoft.com/office/drawing/2014/main" id="{15C9505E-3C9C-0426-C603-0DF8CD791E03}"/>
              </a:ext>
            </a:extLst>
          </p:cNvPr>
          <p:cNvPicPr>
            <a:picLocks noChangeAspect="1"/>
          </p:cNvPicPr>
          <p:nvPr/>
        </p:nvPicPr>
        <p:blipFill>
          <a:blip r:embed="rId5"/>
          <a:stretch>
            <a:fillRect/>
          </a:stretch>
        </p:blipFill>
        <p:spPr>
          <a:xfrm>
            <a:off x="2762407" y="1024036"/>
            <a:ext cx="3240258" cy="3257934"/>
          </a:xfrm>
          <a:prstGeom prst="rect">
            <a:avLst/>
          </a:prstGeom>
        </p:spPr>
      </p:pic>
      <p:pic>
        <p:nvPicPr>
          <p:cNvPr id="12" name="Picture 11">
            <a:extLst>
              <a:ext uri="{FF2B5EF4-FFF2-40B4-BE49-F238E27FC236}">
                <a16:creationId xmlns:a16="http://schemas.microsoft.com/office/drawing/2014/main" id="{E265E5B5-A8C1-77F7-8D4D-4D8D244A0D79}"/>
              </a:ext>
            </a:extLst>
          </p:cNvPr>
          <p:cNvPicPr>
            <a:picLocks noChangeAspect="1"/>
          </p:cNvPicPr>
          <p:nvPr/>
        </p:nvPicPr>
        <p:blipFill>
          <a:blip r:embed="rId6"/>
          <a:stretch>
            <a:fillRect/>
          </a:stretch>
        </p:blipFill>
        <p:spPr>
          <a:xfrm>
            <a:off x="2805334" y="1002500"/>
            <a:ext cx="3216990" cy="3257934"/>
          </a:xfrm>
          <a:prstGeom prst="rect">
            <a:avLst/>
          </a:prstGeom>
        </p:spPr>
      </p:pic>
      <p:pic>
        <p:nvPicPr>
          <p:cNvPr id="14" name="Picture 13">
            <a:extLst>
              <a:ext uri="{FF2B5EF4-FFF2-40B4-BE49-F238E27FC236}">
                <a16:creationId xmlns:a16="http://schemas.microsoft.com/office/drawing/2014/main" id="{86F6A6E7-367D-3766-D6AF-C05F73665E28}"/>
              </a:ext>
            </a:extLst>
          </p:cNvPr>
          <p:cNvPicPr>
            <a:picLocks noChangeAspect="1"/>
          </p:cNvPicPr>
          <p:nvPr/>
        </p:nvPicPr>
        <p:blipFill>
          <a:blip r:embed="rId7"/>
          <a:stretch>
            <a:fillRect/>
          </a:stretch>
        </p:blipFill>
        <p:spPr>
          <a:xfrm>
            <a:off x="2762406" y="1024036"/>
            <a:ext cx="3172484" cy="3236398"/>
          </a:xfrm>
          <a:prstGeom prst="rect">
            <a:avLst/>
          </a:prstGeom>
        </p:spPr>
      </p:pic>
      <p:pic>
        <p:nvPicPr>
          <p:cNvPr id="16" name="Picture 15">
            <a:extLst>
              <a:ext uri="{FF2B5EF4-FFF2-40B4-BE49-F238E27FC236}">
                <a16:creationId xmlns:a16="http://schemas.microsoft.com/office/drawing/2014/main" id="{6CFEFA0E-6434-0858-E05A-96AD2002A2AD}"/>
              </a:ext>
            </a:extLst>
          </p:cNvPr>
          <p:cNvPicPr>
            <a:picLocks noChangeAspect="1"/>
          </p:cNvPicPr>
          <p:nvPr/>
        </p:nvPicPr>
        <p:blipFill>
          <a:blip r:embed="rId8"/>
          <a:stretch>
            <a:fillRect/>
          </a:stretch>
        </p:blipFill>
        <p:spPr>
          <a:xfrm>
            <a:off x="2758773" y="980964"/>
            <a:ext cx="3249979" cy="3279470"/>
          </a:xfrm>
          <a:prstGeom prst="rect">
            <a:avLst/>
          </a:prstGeom>
        </p:spPr>
      </p:pic>
      <p:pic>
        <p:nvPicPr>
          <p:cNvPr id="18" name="Picture 17">
            <a:extLst>
              <a:ext uri="{FF2B5EF4-FFF2-40B4-BE49-F238E27FC236}">
                <a16:creationId xmlns:a16="http://schemas.microsoft.com/office/drawing/2014/main" id="{62ECD9D1-1EE0-A243-CC5E-5FD945B194B0}"/>
              </a:ext>
            </a:extLst>
          </p:cNvPr>
          <p:cNvPicPr>
            <a:picLocks noChangeAspect="1"/>
          </p:cNvPicPr>
          <p:nvPr/>
        </p:nvPicPr>
        <p:blipFill>
          <a:blip r:embed="rId9"/>
          <a:stretch>
            <a:fillRect/>
          </a:stretch>
        </p:blipFill>
        <p:spPr>
          <a:xfrm>
            <a:off x="2749622" y="951571"/>
            <a:ext cx="3311148" cy="3330399"/>
          </a:xfrm>
          <a:prstGeom prst="rect">
            <a:avLst/>
          </a:prstGeom>
        </p:spPr>
      </p:pic>
    </p:spTree>
    <p:extLst>
      <p:ext uri="{BB962C8B-B14F-4D97-AF65-F5344CB8AC3E}">
        <p14:creationId xmlns:p14="http://schemas.microsoft.com/office/powerpoint/2010/main" val="478150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barn(inVertical)">
                                      <p:cBhvr>
                                        <p:cTn id="13" dur="500"/>
                                        <p:tgtEl>
                                          <p:spTgt spid="4">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xit" presetSubtype="21" fill="hold" nodeType="clickEffect">
                                  <p:stCondLst>
                                    <p:cond delay="0"/>
                                  </p:stCondLst>
                                  <p:childTnLst>
                                    <p:animEffect transition="out" filter="barn(inVertical)">
                                      <p:cBhvr>
                                        <p:cTn id="17" dur="500"/>
                                        <p:tgtEl>
                                          <p:spTgt spid="4">
                                            <p:txEl>
                                              <p:pRg st="0" end="0"/>
                                            </p:txEl>
                                          </p:spTgt>
                                        </p:tgtEl>
                                      </p:cBhvr>
                                    </p:animEffect>
                                    <p:set>
                                      <p:cBhvr>
                                        <p:cTn id="18" dur="1" fill="hold">
                                          <p:stCondLst>
                                            <p:cond delay="499"/>
                                          </p:stCondLst>
                                        </p:cTn>
                                        <p:tgtEl>
                                          <p:spTgt spid="4">
                                            <p:txEl>
                                              <p:pRg st="0" end="0"/>
                                            </p:txEl>
                                          </p:spTgt>
                                        </p:tgtEl>
                                        <p:attrNameLst>
                                          <p:attrName>style.visibility</p:attrName>
                                        </p:attrNameLst>
                                      </p:cBhvr>
                                      <p:to>
                                        <p:strVal val="hidden"/>
                                      </p:to>
                                    </p:set>
                                  </p:childTnLst>
                                </p:cTn>
                              </p:par>
                              <p:par>
                                <p:cTn id="19" presetID="16" presetClass="exit" presetSubtype="21" fill="hold" nodeType="withEffect">
                                  <p:stCondLst>
                                    <p:cond delay="0"/>
                                  </p:stCondLst>
                                  <p:childTnLst>
                                    <p:animEffect transition="out" filter="barn(inVertical)">
                                      <p:cBhvr>
                                        <p:cTn id="20" dur="500"/>
                                        <p:tgtEl>
                                          <p:spTgt spid="4">
                                            <p:txEl>
                                              <p:pRg st="1" end="1"/>
                                            </p:txEl>
                                          </p:spTgt>
                                        </p:tgtEl>
                                      </p:cBhvr>
                                    </p:animEffect>
                                    <p:set>
                                      <p:cBhvr>
                                        <p:cTn id="21" dur="1" fill="hold">
                                          <p:stCondLst>
                                            <p:cond delay="499"/>
                                          </p:stCondLst>
                                        </p:cTn>
                                        <p:tgtEl>
                                          <p:spTgt spid="4">
                                            <p:txEl>
                                              <p:pRg st="1" end="1"/>
                                            </p:txEl>
                                          </p:spTgt>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8"/>
                                        </p:tgtEl>
                                      </p:cBhvr>
                                    </p:animEffect>
                                    <p:set>
                                      <p:cBhvr>
                                        <p:cTn id="41" dur="1" fill="hold">
                                          <p:stCondLst>
                                            <p:cond delay="499"/>
                                          </p:stCondLst>
                                        </p:cTn>
                                        <p:tgtEl>
                                          <p:spTgt spid="8"/>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0"/>
                                        </p:tgtEl>
                                      </p:cBhvr>
                                    </p:animEffect>
                                    <p:set>
                                      <p:cBhvr>
                                        <p:cTn id="51" dur="1" fill="hold">
                                          <p:stCondLst>
                                            <p:cond delay="499"/>
                                          </p:stCondLst>
                                        </p:cTn>
                                        <p:tgtEl>
                                          <p:spTgt spid="10"/>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4">
                                            <p:txEl>
                                              <p:pRg st="0" end="0"/>
                                            </p:txEl>
                                          </p:spTgt>
                                        </p:tgtEl>
                                        <p:attrNameLst>
                                          <p:attrName>style.visibility</p:attrName>
                                        </p:attrNameLst>
                                      </p:cBhvr>
                                      <p:to>
                                        <p:strVal val="visible"/>
                                      </p:to>
                                    </p:set>
                                    <p:animEffect transition="in" filter="barn(inVertical)">
                                      <p:cBhvr>
                                        <p:cTn id="56" dur="500"/>
                                        <p:tgtEl>
                                          <p:spTgt spid="4">
                                            <p:txEl>
                                              <p:pRg st="0" end="0"/>
                                            </p:txEl>
                                          </p:spTgt>
                                        </p:tgtEl>
                                      </p:cBhvr>
                                    </p:animEffect>
                                  </p:childTnLst>
                                </p:cTn>
                              </p:par>
                              <p:par>
                                <p:cTn id="57" presetID="16" presetClass="entr" presetSubtype="21" fill="hold" nodeType="withEffect">
                                  <p:stCondLst>
                                    <p:cond delay="0"/>
                                  </p:stCondLst>
                                  <p:childTnLst>
                                    <p:set>
                                      <p:cBhvr>
                                        <p:cTn id="58" dur="1" fill="hold">
                                          <p:stCondLst>
                                            <p:cond delay="0"/>
                                          </p:stCondLst>
                                        </p:cTn>
                                        <p:tgtEl>
                                          <p:spTgt spid="4">
                                            <p:txEl>
                                              <p:pRg st="1" end="1"/>
                                            </p:txEl>
                                          </p:spTgt>
                                        </p:tgtEl>
                                        <p:attrNameLst>
                                          <p:attrName>style.visibility</p:attrName>
                                        </p:attrNameLst>
                                      </p:cBhvr>
                                      <p:to>
                                        <p:strVal val="visible"/>
                                      </p:to>
                                    </p:set>
                                    <p:animEffect transition="in" filter="barn(inVertical)">
                                      <p:cBhvr>
                                        <p:cTn id="59" dur="500"/>
                                        <p:tgtEl>
                                          <p:spTgt spid="4">
                                            <p:txEl>
                                              <p:pRg st="1" end="1"/>
                                            </p:txEl>
                                          </p:spTgt>
                                        </p:tgtEl>
                                      </p:cBhvr>
                                    </p:animEffect>
                                  </p:childTnLst>
                                </p:cTn>
                              </p:par>
                              <p:par>
                                <p:cTn id="60" presetID="16" presetClass="entr" presetSubtype="21" fill="hold" nodeType="withEffect">
                                  <p:stCondLst>
                                    <p:cond delay="0"/>
                                  </p:stCondLst>
                                  <p:childTnLst>
                                    <p:set>
                                      <p:cBhvr>
                                        <p:cTn id="61" dur="1" fill="hold">
                                          <p:stCondLst>
                                            <p:cond delay="0"/>
                                          </p:stCondLst>
                                        </p:cTn>
                                        <p:tgtEl>
                                          <p:spTgt spid="4">
                                            <p:txEl>
                                              <p:pRg st="2" end="2"/>
                                            </p:txEl>
                                          </p:spTgt>
                                        </p:tgtEl>
                                        <p:attrNameLst>
                                          <p:attrName>style.visibility</p:attrName>
                                        </p:attrNameLst>
                                      </p:cBhvr>
                                      <p:to>
                                        <p:strVal val="visible"/>
                                      </p:to>
                                    </p:set>
                                    <p:animEffect transition="in" filter="barn(inVertical)">
                                      <p:cBhvr>
                                        <p:cTn id="62" dur="500"/>
                                        <p:tgtEl>
                                          <p:spTgt spid="4">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xit" presetSubtype="21" fill="hold" nodeType="clickEffect">
                                  <p:stCondLst>
                                    <p:cond delay="0"/>
                                  </p:stCondLst>
                                  <p:childTnLst>
                                    <p:animEffect transition="out" filter="barn(inVertical)">
                                      <p:cBhvr>
                                        <p:cTn id="66" dur="500"/>
                                        <p:tgtEl>
                                          <p:spTgt spid="4">
                                            <p:txEl>
                                              <p:pRg st="0" end="0"/>
                                            </p:txEl>
                                          </p:spTgt>
                                        </p:tgtEl>
                                      </p:cBhvr>
                                    </p:animEffect>
                                    <p:set>
                                      <p:cBhvr>
                                        <p:cTn id="67" dur="1" fill="hold">
                                          <p:stCondLst>
                                            <p:cond delay="499"/>
                                          </p:stCondLst>
                                        </p:cTn>
                                        <p:tgtEl>
                                          <p:spTgt spid="4">
                                            <p:txEl>
                                              <p:pRg st="0" end="0"/>
                                            </p:txEl>
                                          </p:spTgt>
                                        </p:tgtEl>
                                        <p:attrNameLst>
                                          <p:attrName>style.visibility</p:attrName>
                                        </p:attrNameLst>
                                      </p:cBhvr>
                                      <p:to>
                                        <p:strVal val="hidden"/>
                                      </p:to>
                                    </p:set>
                                  </p:childTnLst>
                                </p:cTn>
                              </p:par>
                              <p:par>
                                <p:cTn id="68" presetID="16" presetClass="exit" presetSubtype="21" fill="hold" nodeType="withEffect">
                                  <p:stCondLst>
                                    <p:cond delay="0"/>
                                  </p:stCondLst>
                                  <p:childTnLst>
                                    <p:animEffect transition="out" filter="barn(inVertical)">
                                      <p:cBhvr>
                                        <p:cTn id="69" dur="500"/>
                                        <p:tgtEl>
                                          <p:spTgt spid="4">
                                            <p:txEl>
                                              <p:pRg st="1" end="1"/>
                                            </p:txEl>
                                          </p:spTgt>
                                        </p:tgtEl>
                                      </p:cBhvr>
                                    </p:animEffect>
                                    <p:set>
                                      <p:cBhvr>
                                        <p:cTn id="70" dur="1" fill="hold">
                                          <p:stCondLst>
                                            <p:cond delay="499"/>
                                          </p:stCondLst>
                                        </p:cTn>
                                        <p:tgtEl>
                                          <p:spTgt spid="4">
                                            <p:txEl>
                                              <p:pRg st="1" end="1"/>
                                            </p:txEl>
                                          </p:spTgt>
                                        </p:tgtEl>
                                        <p:attrNameLst>
                                          <p:attrName>style.visibility</p:attrName>
                                        </p:attrNameLst>
                                      </p:cBhvr>
                                      <p:to>
                                        <p:strVal val="hidden"/>
                                      </p:to>
                                    </p:set>
                                  </p:childTnLst>
                                </p:cTn>
                              </p:par>
                              <p:par>
                                <p:cTn id="71" presetID="16" presetClass="exit" presetSubtype="21" fill="hold" nodeType="withEffect">
                                  <p:stCondLst>
                                    <p:cond delay="0"/>
                                  </p:stCondLst>
                                  <p:childTnLst>
                                    <p:animEffect transition="out" filter="barn(inVertical)">
                                      <p:cBhvr>
                                        <p:cTn id="72" dur="500"/>
                                        <p:tgtEl>
                                          <p:spTgt spid="4">
                                            <p:txEl>
                                              <p:pRg st="2" end="2"/>
                                            </p:txEl>
                                          </p:spTgt>
                                        </p:tgtEl>
                                      </p:cBhvr>
                                    </p:animEffect>
                                    <p:set>
                                      <p:cBhvr>
                                        <p:cTn id="73" dur="1" fill="hold">
                                          <p:stCondLst>
                                            <p:cond delay="499"/>
                                          </p:stCondLst>
                                        </p:cTn>
                                        <p:tgtEl>
                                          <p:spTgt spid="4">
                                            <p:txEl>
                                              <p:pRg st="2" end="2"/>
                                            </p:txEl>
                                          </p:spTgt>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fade">
                                      <p:cBhvr>
                                        <p:cTn id="78" dur="500"/>
                                        <p:tgtEl>
                                          <p:spTgt spid="1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nodeType="clickEffect">
                                  <p:stCondLst>
                                    <p:cond delay="0"/>
                                  </p:stCondLst>
                                  <p:childTnLst>
                                    <p:animEffect transition="out" filter="fade">
                                      <p:cBhvr>
                                        <p:cTn id="82" dur="500"/>
                                        <p:tgtEl>
                                          <p:spTgt spid="12"/>
                                        </p:tgtEl>
                                      </p:cBhvr>
                                    </p:animEffect>
                                    <p:set>
                                      <p:cBhvr>
                                        <p:cTn id="83" dur="1" fill="hold">
                                          <p:stCondLst>
                                            <p:cond delay="499"/>
                                          </p:stCondLst>
                                        </p:cTn>
                                        <p:tgtEl>
                                          <p:spTgt spid="12"/>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14"/>
                                        </p:tgtEl>
                                      </p:cBhvr>
                                    </p:animEffect>
                                    <p:set>
                                      <p:cBhvr>
                                        <p:cTn id="93" dur="1" fill="hold">
                                          <p:stCondLst>
                                            <p:cond delay="499"/>
                                          </p:stCondLst>
                                        </p:cTn>
                                        <p:tgtEl>
                                          <p:spTgt spid="14"/>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6" presetClass="entr" presetSubtype="21" fill="hold" nodeType="clickEffect">
                                  <p:stCondLst>
                                    <p:cond delay="0"/>
                                  </p:stCondLst>
                                  <p:childTnLst>
                                    <p:set>
                                      <p:cBhvr>
                                        <p:cTn id="97" dur="1" fill="hold">
                                          <p:stCondLst>
                                            <p:cond delay="0"/>
                                          </p:stCondLst>
                                        </p:cTn>
                                        <p:tgtEl>
                                          <p:spTgt spid="4">
                                            <p:txEl>
                                              <p:pRg st="0" end="0"/>
                                            </p:txEl>
                                          </p:spTgt>
                                        </p:tgtEl>
                                        <p:attrNameLst>
                                          <p:attrName>style.visibility</p:attrName>
                                        </p:attrNameLst>
                                      </p:cBhvr>
                                      <p:to>
                                        <p:strVal val="visible"/>
                                      </p:to>
                                    </p:set>
                                    <p:animEffect transition="in" filter="barn(inVertical)">
                                      <p:cBhvr>
                                        <p:cTn id="98" dur="500"/>
                                        <p:tgtEl>
                                          <p:spTgt spid="4">
                                            <p:txEl>
                                              <p:pRg st="0" end="0"/>
                                            </p:txEl>
                                          </p:spTgt>
                                        </p:tgtEl>
                                      </p:cBhvr>
                                    </p:animEffect>
                                  </p:childTnLst>
                                </p:cTn>
                              </p:par>
                              <p:par>
                                <p:cTn id="99" presetID="16" presetClass="entr" presetSubtype="21" fill="hold" nodeType="withEffect">
                                  <p:stCondLst>
                                    <p:cond delay="0"/>
                                  </p:stCondLst>
                                  <p:childTnLst>
                                    <p:set>
                                      <p:cBhvr>
                                        <p:cTn id="100" dur="1" fill="hold">
                                          <p:stCondLst>
                                            <p:cond delay="0"/>
                                          </p:stCondLst>
                                        </p:cTn>
                                        <p:tgtEl>
                                          <p:spTgt spid="4">
                                            <p:txEl>
                                              <p:pRg st="1" end="1"/>
                                            </p:txEl>
                                          </p:spTgt>
                                        </p:tgtEl>
                                        <p:attrNameLst>
                                          <p:attrName>style.visibility</p:attrName>
                                        </p:attrNameLst>
                                      </p:cBhvr>
                                      <p:to>
                                        <p:strVal val="visible"/>
                                      </p:to>
                                    </p:set>
                                    <p:animEffect transition="in" filter="barn(inVertical)">
                                      <p:cBhvr>
                                        <p:cTn id="101" dur="500"/>
                                        <p:tgtEl>
                                          <p:spTgt spid="4">
                                            <p:txEl>
                                              <p:pRg st="1" end="1"/>
                                            </p:txEl>
                                          </p:spTgt>
                                        </p:tgtEl>
                                      </p:cBhvr>
                                    </p:animEffect>
                                  </p:childTnLst>
                                </p:cTn>
                              </p:par>
                              <p:par>
                                <p:cTn id="102" presetID="16" presetClass="entr" presetSubtype="21" fill="hold" nodeType="withEffect">
                                  <p:stCondLst>
                                    <p:cond delay="0"/>
                                  </p:stCondLst>
                                  <p:childTnLst>
                                    <p:set>
                                      <p:cBhvr>
                                        <p:cTn id="103" dur="1" fill="hold">
                                          <p:stCondLst>
                                            <p:cond delay="0"/>
                                          </p:stCondLst>
                                        </p:cTn>
                                        <p:tgtEl>
                                          <p:spTgt spid="4">
                                            <p:txEl>
                                              <p:pRg st="2" end="2"/>
                                            </p:txEl>
                                          </p:spTgt>
                                        </p:tgtEl>
                                        <p:attrNameLst>
                                          <p:attrName>style.visibility</p:attrName>
                                        </p:attrNameLst>
                                      </p:cBhvr>
                                      <p:to>
                                        <p:strVal val="visible"/>
                                      </p:to>
                                    </p:set>
                                    <p:animEffect transition="in" filter="barn(inVertical)">
                                      <p:cBhvr>
                                        <p:cTn id="104" dur="500"/>
                                        <p:tgtEl>
                                          <p:spTgt spid="4">
                                            <p:txEl>
                                              <p:pRg st="2" end="2"/>
                                            </p:txEl>
                                          </p:spTgt>
                                        </p:tgtEl>
                                      </p:cBhvr>
                                    </p:animEffect>
                                  </p:childTnLst>
                                </p:cTn>
                              </p:par>
                              <p:par>
                                <p:cTn id="105" presetID="16" presetClass="entr" presetSubtype="21" fill="hold" nodeType="withEffect">
                                  <p:stCondLst>
                                    <p:cond delay="0"/>
                                  </p:stCondLst>
                                  <p:childTnLst>
                                    <p:set>
                                      <p:cBhvr>
                                        <p:cTn id="106" dur="1" fill="hold">
                                          <p:stCondLst>
                                            <p:cond delay="0"/>
                                          </p:stCondLst>
                                        </p:cTn>
                                        <p:tgtEl>
                                          <p:spTgt spid="4">
                                            <p:txEl>
                                              <p:pRg st="3" end="3"/>
                                            </p:txEl>
                                          </p:spTgt>
                                        </p:tgtEl>
                                        <p:attrNameLst>
                                          <p:attrName>style.visibility</p:attrName>
                                        </p:attrNameLst>
                                      </p:cBhvr>
                                      <p:to>
                                        <p:strVal val="visible"/>
                                      </p:to>
                                    </p:set>
                                    <p:animEffect transition="in" filter="barn(inVertical)">
                                      <p:cBhvr>
                                        <p:cTn id="107" dur="500"/>
                                        <p:tgtEl>
                                          <p:spTgt spid="4">
                                            <p:txEl>
                                              <p:pRg st="3" end="3"/>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6" presetClass="exit" presetSubtype="21" fill="hold" nodeType="clickEffect">
                                  <p:stCondLst>
                                    <p:cond delay="0"/>
                                  </p:stCondLst>
                                  <p:childTnLst>
                                    <p:animEffect transition="out" filter="barn(inVertical)">
                                      <p:cBhvr>
                                        <p:cTn id="111" dur="500"/>
                                        <p:tgtEl>
                                          <p:spTgt spid="4">
                                            <p:txEl>
                                              <p:pRg st="0" end="0"/>
                                            </p:txEl>
                                          </p:spTgt>
                                        </p:tgtEl>
                                      </p:cBhvr>
                                    </p:animEffect>
                                    <p:set>
                                      <p:cBhvr>
                                        <p:cTn id="112" dur="1" fill="hold">
                                          <p:stCondLst>
                                            <p:cond delay="499"/>
                                          </p:stCondLst>
                                        </p:cTn>
                                        <p:tgtEl>
                                          <p:spTgt spid="4">
                                            <p:txEl>
                                              <p:pRg st="0" end="0"/>
                                            </p:txEl>
                                          </p:spTgt>
                                        </p:tgtEl>
                                        <p:attrNameLst>
                                          <p:attrName>style.visibility</p:attrName>
                                        </p:attrNameLst>
                                      </p:cBhvr>
                                      <p:to>
                                        <p:strVal val="hidden"/>
                                      </p:to>
                                    </p:set>
                                  </p:childTnLst>
                                </p:cTn>
                              </p:par>
                              <p:par>
                                <p:cTn id="113" presetID="16" presetClass="exit" presetSubtype="21" fill="hold" nodeType="withEffect">
                                  <p:stCondLst>
                                    <p:cond delay="0"/>
                                  </p:stCondLst>
                                  <p:childTnLst>
                                    <p:animEffect transition="out" filter="barn(inVertical)">
                                      <p:cBhvr>
                                        <p:cTn id="114" dur="500"/>
                                        <p:tgtEl>
                                          <p:spTgt spid="4">
                                            <p:txEl>
                                              <p:pRg st="1" end="1"/>
                                            </p:txEl>
                                          </p:spTgt>
                                        </p:tgtEl>
                                      </p:cBhvr>
                                    </p:animEffect>
                                    <p:set>
                                      <p:cBhvr>
                                        <p:cTn id="115" dur="1" fill="hold">
                                          <p:stCondLst>
                                            <p:cond delay="499"/>
                                          </p:stCondLst>
                                        </p:cTn>
                                        <p:tgtEl>
                                          <p:spTgt spid="4">
                                            <p:txEl>
                                              <p:pRg st="1" end="1"/>
                                            </p:txEl>
                                          </p:spTgt>
                                        </p:tgtEl>
                                        <p:attrNameLst>
                                          <p:attrName>style.visibility</p:attrName>
                                        </p:attrNameLst>
                                      </p:cBhvr>
                                      <p:to>
                                        <p:strVal val="hidden"/>
                                      </p:to>
                                    </p:set>
                                  </p:childTnLst>
                                </p:cTn>
                              </p:par>
                              <p:par>
                                <p:cTn id="116" presetID="16" presetClass="exit" presetSubtype="21" fill="hold" nodeType="withEffect">
                                  <p:stCondLst>
                                    <p:cond delay="0"/>
                                  </p:stCondLst>
                                  <p:childTnLst>
                                    <p:animEffect transition="out" filter="barn(inVertical)">
                                      <p:cBhvr>
                                        <p:cTn id="117" dur="500"/>
                                        <p:tgtEl>
                                          <p:spTgt spid="4">
                                            <p:txEl>
                                              <p:pRg st="2" end="2"/>
                                            </p:txEl>
                                          </p:spTgt>
                                        </p:tgtEl>
                                      </p:cBhvr>
                                    </p:animEffect>
                                    <p:set>
                                      <p:cBhvr>
                                        <p:cTn id="118" dur="1" fill="hold">
                                          <p:stCondLst>
                                            <p:cond delay="499"/>
                                          </p:stCondLst>
                                        </p:cTn>
                                        <p:tgtEl>
                                          <p:spTgt spid="4">
                                            <p:txEl>
                                              <p:pRg st="2" end="2"/>
                                            </p:txEl>
                                          </p:spTgt>
                                        </p:tgtEl>
                                        <p:attrNameLst>
                                          <p:attrName>style.visibility</p:attrName>
                                        </p:attrNameLst>
                                      </p:cBhvr>
                                      <p:to>
                                        <p:strVal val="hidden"/>
                                      </p:to>
                                    </p:set>
                                  </p:childTnLst>
                                </p:cTn>
                              </p:par>
                              <p:par>
                                <p:cTn id="119" presetID="16" presetClass="exit" presetSubtype="21" fill="hold" nodeType="withEffect">
                                  <p:stCondLst>
                                    <p:cond delay="0"/>
                                  </p:stCondLst>
                                  <p:childTnLst>
                                    <p:animEffect transition="out" filter="barn(inVertical)">
                                      <p:cBhvr>
                                        <p:cTn id="120" dur="500"/>
                                        <p:tgtEl>
                                          <p:spTgt spid="4">
                                            <p:txEl>
                                              <p:pRg st="3" end="3"/>
                                            </p:txEl>
                                          </p:spTgt>
                                        </p:tgtEl>
                                      </p:cBhvr>
                                    </p:animEffect>
                                    <p:set>
                                      <p:cBhvr>
                                        <p:cTn id="121" dur="1" fill="hold">
                                          <p:stCondLst>
                                            <p:cond delay="499"/>
                                          </p:stCondLst>
                                        </p:cTn>
                                        <p:tgtEl>
                                          <p:spTgt spid="4">
                                            <p:txEl>
                                              <p:pRg st="3" end="3"/>
                                            </p:txEl>
                                          </p:spTgt>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6"/>
                                        </p:tgtEl>
                                        <p:attrNameLst>
                                          <p:attrName>style.visibility</p:attrName>
                                        </p:attrNameLst>
                                      </p:cBhvr>
                                      <p:to>
                                        <p:strVal val="visible"/>
                                      </p:to>
                                    </p:set>
                                    <p:animEffect transition="in" filter="fade">
                                      <p:cBhvr>
                                        <p:cTn id="126" dur="500"/>
                                        <p:tgtEl>
                                          <p:spTgt spid="1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xit" presetSubtype="0" fill="hold" nodeType="clickEffect">
                                  <p:stCondLst>
                                    <p:cond delay="0"/>
                                  </p:stCondLst>
                                  <p:childTnLst>
                                    <p:animEffect transition="out" filter="fade">
                                      <p:cBhvr>
                                        <p:cTn id="130" dur="500"/>
                                        <p:tgtEl>
                                          <p:spTgt spid="16"/>
                                        </p:tgtEl>
                                      </p:cBhvr>
                                    </p:animEffect>
                                    <p:set>
                                      <p:cBhvr>
                                        <p:cTn id="131" dur="1" fill="hold">
                                          <p:stCondLst>
                                            <p:cond delay="499"/>
                                          </p:stCondLst>
                                        </p:cTn>
                                        <p:tgtEl>
                                          <p:spTgt spid="16"/>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6" presetClass="entr" presetSubtype="21" fill="hold" nodeType="clickEffect">
                                  <p:stCondLst>
                                    <p:cond delay="0"/>
                                  </p:stCondLst>
                                  <p:childTnLst>
                                    <p:set>
                                      <p:cBhvr>
                                        <p:cTn id="135" dur="1" fill="hold">
                                          <p:stCondLst>
                                            <p:cond delay="0"/>
                                          </p:stCondLst>
                                        </p:cTn>
                                        <p:tgtEl>
                                          <p:spTgt spid="4">
                                            <p:txEl>
                                              <p:pRg st="0" end="0"/>
                                            </p:txEl>
                                          </p:spTgt>
                                        </p:tgtEl>
                                        <p:attrNameLst>
                                          <p:attrName>style.visibility</p:attrName>
                                        </p:attrNameLst>
                                      </p:cBhvr>
                                      <p:to>
                                        <p:strVal val="visible"/>
                                      </p:to>
                                    </p:set>
                                    <p:animEffect transition="in" filter="barn(inVertical)">
                                      <p:cBhvr>
                                        <p:cTn id="136" dur="500"/>
                                        <p:tgtEl>
                                          <p:spTgt spid="4">
                                            <p:txEl>
                                              <p:pRg st="0" end="0"/>
                                            </p:txEl>
                                          </p:spTgt>
                                        </p:tgtEl>
                                      </p:cBhvr>
                                    </p:animEffect>
                                  </p:childTnLst>
                                </p:cTn>
                              </p:par>
                              <p:par>
                                <p:cTn id="137" presetID="16" presetClass="entr" presetSubtype="21" fill="hold" nodeType="withEffect">
                                  <p:stCondLst>
                                    <p:cond delay="0"/>
                                  </p:stCondLst>
                                  <p:childTnLst>
                                    <p:set>
                                      <p:cBhvr>
                                        <p:cTn id="138" dur="1" fill="hold">
                                          <p:stCondLst>
                                            <p:cond delay="0"/>
                                          </p:stCondLst>
                                        </p:cTn>
                                        <p:tgtEl>
                                          <p:spTgt spid="4">
                                            <p:txEl>
                                              <p:pRg st="1" end="1"/>
                                            </p:txEl>
                                          </p:spTgt>
                                        </p:tgtEl>
                                        <p:attrNameLst>
                                          <p:attrName>style.visibility</p:attrName>
                                        </p:attrNameLst>
                                      </p:cBhvr>
                                      <p:to>
                                        <p:strVal val="visible"/>
                                      </p:to>
                                    </p:set>
                                    <p:animEffect transition="in" filter="barn(inVertical)">
                                      <p:cBhvr>
                                        <p:cTn id="139" dur="500"/>
                                        <p:tgtEl>
                                          <p:spTgt spid="4">
                                            <p:txEl>
                                              <p:pRg st="1" end="1"/>
                                            </p:txEl>
                                          </p:spTgt>
                                        </p:tgtEl>
                                      </p:cBhvr>
                                    </p:animEffect>
                                  </p:childTnLst>
                                </p:cTn>
                              </p:par>
                              <p:par>
                                <p:cTn id="140" presetID="16" presetClass="entr" presetSubtype="21" fill="hold" nodeType="withEffect">
                                  <p:stCondLst>
                                    <p:cond delay="0"/>
                                  </p:stCondLst>
                                  <p:childTnLst>
                                    <p:set>
                                      <p:cBhvr>
                                        <p:cTn id="141" dur="1" fill="hold">
                                          <p:stCondLst>
                                            <p:cond delay="0"/>
                                          </p:stCondLst>
                                        </p:cTn>
                                        <p:tgtEl>
                                          <p:spTgt spid="4">
                                            <p:txEl>
                                              <p:pRg st="2" end="2"/>
                                            </p:txEl>
                                          </p:spTgt>
                                        </p:tgtEl>
                                        <p:attrNameLst>
                                          <p:attrName>style.visibility</p:attrName>
                                        </p:attrNameLst>
                                      </p:cBhvr>
                                      <p:to>
                                        <p:strVal val="visible"/>
                                      </p:to>
                                    </p:set>
                                    <p:animEffect transition="in" filter="barn(inVertical)">
                                      <p:cBhvr>
                                        <p:cTn id="142" dur="500"/>
                                        <p:tgtEl>
                                          <p:spTgt spid="4">
                                            <p:txEl>
                                              <p:pRg st="2" end="2"/>
                                            </p:txEl>
                                          </p:spTgt>
                                        </p:tgtEl>
                                      </p:cBhvr>
                                    </p:animEffect>
                                  </p:childTnLst>
                                </p:cTn>
                              </p:par>
                              <p:par>
                                <p:cTn id="143" presetID="16" presetClass="entr" presetSubtype="21" fill="hold" nodeType="withEffect">
                                  <p:stCondLst>
                                    <p:cond delay="0"/>
                                  </p:stCondLst>
                                  <p:childTnLst>
                                    <p:set>
                                      <p:cBhvr>
                                        <p:cTn id="144" dur="1" fill="hold">
                                          <p:stCondLst>
                                            <p:cond delay="0"/>
                                          </p:stCondLst>
                                        </p:cTn>
                                        <p:tgtEl>
                                          <p:spTgt spid="4">
                                            <p:txEl>
                                              <p:pRg st="3" end="3"/>
                                            </p:txEl>
                                          </p:spTgt>
                                        </p:tgtEl>
                                        <p:attrNameLst>
                                          <p:attrName>style.visibility</p:attrName>
                                        </p:attrNameLst>
                                      </p:cBhvr>
                                      <p:to>
                                        <p:strVal val="visible"/>
                                      </p:to>
                                    </p:set>
                                    <p:animEffect transition="in" filter="barn(inVertical)">
                                      <p:cBhvr>
                                        <p:cTn id="145" dur="500"/>
                                        <p:tgtEl>
                                          <p:spTgt spid="4">
                                            <p:txEl>
                                              <p:pRg st="3" end="3"/>
                                            </p:txEl>
                                          </p:spTgt>
                                        </p:tgtEl>
                                      </p:cBhvr>
                                    </p:animEffect>
                                  </p:childTnLst>
                                </p:cTn>
                              </p:par>
                              <p:par>
                                <p:cTn id="146" presetID="16" presetClass="entr" presetSubtype="21" fill="hold" nodeType="withEffect">
                                  <p:stCondLst>
                                    <p:cond delay="0"/>
                                  </p:stCondLst>
                                  <p:childTnLst>
                                    <p:set>
                                      <p:cBhvr>
                                        <p:cTn id="147" dur="1" fill="hold">
                                          <p:stCondLst>
                                            <p:cond delay="0"/>
                                          </p:stCondLst>
                                        </p:cTn>
                                        <p:tgtEl>
                                          <p:spTgt spid="4">
                                            <p:txEl>
                                              <p:pRg st="4" end="4"/>
                                            </p:txEl>
                                          </p:spTgt>
                                        </p:tgtEl>
                                        <p:attrNameLst>
                                          <p:attrName>style.visibility</p:attrName>
                                        </p:attrNameLst>
                                      </p:cBhvr>
                                      <p:to>
                                        <p:strVal val="visible"/>
                                      </p:to>
                                    </p:set>
                                    <p:animEffect transition="in" filter="barn(inVertical)">
                                      <p:cBhvr>
                                        <p:cTn id="148" dur="500"/>
                                        <p:tgtEl>
                                          <p:spTgt spid="4">
                                            <p:txEl>
                                              <p:pRg st="4" end="4"/>
                                            </p:txEl>
                                          </p:spTgt>
                                        </p:tgtEl>
                                      </p:cBhvr>
                                    </p:animEffect>
                                  </p:childTnLst>
                                </p:cTn>
                              </p:par>
                            </p:childTnLst>
                          </p:cTn>
                        </p:par>
                      </p:childTnLst>
                    </p:cTn>
                  </p:par>
                  <p:par>
                    <p:cTn id="149" fill="hold">
                      <p:stCondLst>
                        <p:cond delay="indefinite"/>
                      </p:stCondLst>
                      <p:childTnLst>
                        <p:par>
                          <p:cTn id="150" fill="hold">
                            <p:stCondLst>
                              <p:cond delay="0"/>
                            </p:stCondLst>
                            <p:childTnLst>
                              <p:par>
                                <p:cTn id="151" presetID="16" presetClass="exit" presetSubtype="21" fill="hold" grpId="1" nodeType="clickEffect">
                                  <p:stCondLst>
                                    <p:cond delay="0"/>
                                  </p:stCondLst>
                                  <p:childTnLst>
                                    <p:animEffect transition="out" filter="barn(inVertical)">
                                      <p:cBhvr>
                                        <p:cTn id="152" dur="500"/>
                                        <p:tgtEl>
                                          <p:spTgt spid="4">
                                            <p:txEl>
                                              <p:pRg st="0" end="0"/>
                                            </p:txEl>
                                          </p:spTgt>
                                        </p:tgtEl>
                                      </p:cBhvr>
                                    </p:animEffect>
                                    <p:set>
                                      <p:cBhvr>
                                        <p:cTn id="153" dur="1" fill="hold">
                                          <p:stCondLst>
                                            <p:cond delay="499"/>
                                          </p:stCondLst>
                                        </p:cTn>
                                        <p:tgtEl>
                                          <p:spTgt spid="4">
                                            <p:txEl>
                                              <p:pRg st="0" end="0"/>
                                            </p:txEl>
                                          </p:spTgt>
                                        </p:tgtEl>
                                        <p:attrNameLst>
                                          <p:attrName>style.visibility</p:attrName>
                                        </p:attrNameLst>
                                      </p:cBhvr>
                                      <p:to>
                                        <p:strVal val="hidden"/>
                                      </p:to>
                                    </p:set>
                                  </p:childTnLst>
                                </p:cTn>
                              </p:par>
                              <p:par>
                                <p:cTn id="154" presetID="16" presetClass="exit" presetSubtype="21" fill="hold" grpId="1" nodeType="withEffect">
                                  <p:stCondLst>
                                    <p:cond delay="0"/>
                                  </p:stCondLst>
                                  <p:childTnLst>
                                    <p:animEffect transition="out" filter="barn(inVertical)">
                                      <p:cBhvr>
                                        <p:cTn id="155" dur="500"/>
                                        <p:tgtEl>
                                          <p:spTgt spid="4">
                                            <p:txEl>
                                              <p:pRg st="1" end="1"/>
                                            </p:txEl>
                                          </p:spTgt>
                                        </p:tgtEl>
                                      </p:cBhvr>
                                    </p:animEffect>
                                    <p:set>
                                      <p:cBhvr>
                                        <p:cTn id="156" dur="1" fill="hold">
                                          <p:stCondLst>
                                            <p:cond delay="499"/>
                                          </p:stCondLst>
                                        </p:cTn>
                                        <p:tgtEl>
                                          <p:spTgt spid="4">
                                            <p:txEl>
                                              <p:pRg st="1" end="1"/>
                                            </p:txEl>
                                          </p:spTgt>
                                        </p:tgtEl>
                                        <p:attrNameLst>
                                          <p:attrName>style.visibility</p:attrName>
                                        </p:attrNameLst>
                                      </p:cBhvr>
                                      <p:to>
                                        <p:strVal val="hidden"/>
                                      </p:to>
                                    </p:set>
                                  </p:childTnLst>
                                </p:cTn>
                              </p:par>
                              <p:par>
                                <p:cTn id="157" presetID="16" presetClass="exit" presetSubtype="21" fill="hold" grpId="1" nodeType="withEffect">
                                  <p:stCondLst>
                                    <p:cond delay="0"/>
                                  </p:stCondLst>
                                  <p:childTnLst>
                                    <p:animEffect transition="out" filter="barn(inVertical)">
                                      <p:cBhvr>
                                        <p:cTn id="158" dur="500"/>
                                        <p:tgtEl>
                                          <p:spTgt spid="4">
                                            <p:txEl>
                                              <p:pRg st="2" end="2"/>
                                            </p:txEl>
                                          </p:spTgt>
                                        </p:tgtEl>
                                      </p:cBhvr>
                                    </p:animEffect>
                                    <p:set>
                                      <p:cBhvr>
                                        <p:cTn id="159" dur="1" fill="hold">
                                          <p:stCondLst>
                                            <p:cond delay="499"/>
                                          </p:stCondLst>
                                        </p:cTn>
                                        <p:tgtEl>
                                          <p:spTgt spid="4">
                                            <p:txEl>
                                              <p:pRg st="2" end="2"/>
                                            </p:txEl>
                                          </p:spTgt>
                                        </p:tgtEl>
                                        <p:attrNameLst>
                                          <p:attrName>style.visibility</p:attrName>
                                        </p:attrNameLst>
                                      </p:cBhvr>
                                      <p:to>
                                        <p:strVal val="hidden"/>
                                      </p:to>
                                    </p:set>
                                  </p:childTnLst>
                                </p:cTn>
                              </p:par>
                              <p:par>
                                <p:cTn id="160" presetID="16" presetClass="exit" presetSubtype="21" fill="hold" grpId="1" nodeType="withEffect">
                                  <p:stCondLst>
                                    <p:cond delay="0"/>
                                  </p:stCondLst>
                                  <p:childTnLst>
                                    <p:animEffect transition="out" filter="barn(inVertical)">
                                      <p:cBhvr>
                                        <p:cTn id="161" dur="500"/>
                                        <p:tgtEl>
                                          <p:spTgt spid="4">
                                            <p:txEl>
                                              <p:pRg st="3" end="3"/>
                                            </p:txEl>
                                          </p:spTgt>
                                        </p:tgtEl>
                                      </p:cBhvr>
                                    </p:animEffect>
                                    <p:set>
                                      <p:cBhvr>
                                        <p:cTn id="162" dur="1" fill="hold">
                                          <p:stCondLst>
                                            <p:cond delay="499"/>
                                          </p:stCondLst>
                                        </p:cTn>
                                        <p:tgtEl>
                                          <p:spTgt spid="4">
                                            <p:txEl>
                                              <p:pRg st="3" end="3"/>
                                            </p:txEl>
                                          </p:spTgt>
                                        </p:tgtEl>
                                        <p:attrNameLst>
                                          <p:attrName>style.visibility</p:attrName>
                                        </p:attrNameLst>
                                      </p:cBhvr>
                                      <p:to>
                                        <p:strVal val="hidden"/>
                                      </p:to>
                                    </p:set>
                                  </p:childTnLst>
                                </p:cTn>
                              </p:par>
                              <p:par>
                                <p:cTn id="163" presetID="16" presetClass="exit" presetSubtype="21" fill="hold" grpId="1" nodeType="withEffect">
                                  <p:stCondLst>
                                    <p:cond delay="0"/>
                                  </p:stCondLst>
                                  <p:childTnLst>
                                    <p:animEffect transition="out" filter="barn(inVertical)">
                                      <p:cBhvr>
                                        <p:cTn id="164" dur="500"/>
                                        <p:tgtEl>
                                          <p:spTgt spid="4">
                                            <p:txEl>
                                              <p:pRg st="4" end="4"/>
                                            </p:txEl>
                                          </p:spTgt>
                                        </p:tgtEl>
                                      </p:cBhvr>
                                    </p:animEffect>
                                    <p:set>
                                      <p:cBhvr>
                                        <p:cTn id="165" dur="1" fill="hold">
                                          <p:stCondLst>
                                            <p:cond delay="499"/>
                                          </p:stCondLst>
                                        </p:cTn>
                                        <p:tgtEl>
                                          <p:spTgt spid="4">
                                            <p:txEl>
                                              <p:pRg st="4" end="4"/>
                                            </p:txEl>
                                          </p:spTgt>
                                        </p:tgtEl>
                                        <p:attrNameLst>
                                          <p:attrName>style.visibility</p:attrName>
                                        </p:attrNameLst>
                                      </p:cBhvr>
                                      <p:to>
                                        <p:strVal val="hidden"/>
                                      </p:to>
                                    </p:se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nodeType="clickEffect">
                                  <p:stCondLst>
                                    <p:cond delay="0"/>
                                  </p:stCondLst>
                                  <p:childTnLst>
                                    <p:set>
                                      <p:cBhvr>
                                        <p:cTn id="169" dur="1" fill="hold">
                                          <p:stCondLst>
                                            <p:cond delay="0"/>
                                          </p:stCondLst>
                                        </p:cTn>
                                        <p:tgtEl>
                                          <p:spTgt spid="18"/>
                                        </p:tgtEl>
                                        <p:attrNameLst>
                                          <p:attrName>style.visibility</p:attrName>
                                        </p:attrNameLst>
                                      </p:cBhvr>
                                      <p:to>
                                        <p:strVal val="visible"/>
                                      </p:to>
                                    </p:set>
                                    <p:animEffect transition="in" filter="fade">
                                      <p:cBhvr>
                                        <p:cTn id="17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NỘI DUNG</a:t>
            </a:r>
            <a:endParaRPr/>
          </a:p>
        </p:txBody>
      </p:sp>
      <p:sp>
        <p:nvSpPr>
          <p:cNvPr id="437" name="Google Shape;437;p48"/>
          <p:cNvSpPr txBox="1">
            <a:spLocks noGrp="1"/>
          </p:cNvSpPr>
          <p:nvPr>
            <p:ph type="title" idx="2"/>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	</a:t>
            </a:r>
            <a:endParaRPr/>
          </a:p>
        </p:txBody>
      </p:sp>
      <p:cxnSp>
        <p:nvCxnSpPr>
          <p:cNvPr id="439" name="Google Shape;439;p48"/>
          <p:cNvCxnSpPr/>
          <p:nvPr/>
        </p:nvCxnSpPr>
        <p:spPr>
          <a:xfrm>
            <a:off x="0" y="2737950"/>
            <a:ext cx="1676700"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86" name="Google Shape;286;p42"/>
          <p:cNvSpPr txBox="1">
            <a:spLocks noGrp="1"/>
          </p:cNvSpPr>
          <p:nvPr>
            <p:ph type="ctr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Ý TƯỞNG</a:t>
            </a:r>
            <a:endParaRPr sz="3600"/>
          </a:p>
        </p:txBody>
      </p:sp>
      <p:sp>
        <p:nvSpPr>
          <p:cNvPr id="14" name="TextBox 13">
            <a:extLst>
              <a:ext uri="{FF2B5EF4-FFF2-40B4-BE49-F238E27FC236}">
                <a16:creationId xmlns:a16="http://schemas.microsoft.com/office/drawing/2014/main" id="{B33C773D-BC38-33C0-408F-2B23EC2C23DC}"/>
              </a:ext>
            </a:extLst>
          </p:cNvPr>
          <p:cNvSpPr txBox="1"/>
          <p:nvPr/>
        </p:nvSpPr>
        <p:spPr>
          <a:xfrm>
            <a:off x="527825" y="1034438"/>
            <a:ext cx="7805854" cy="307462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2000" dirty="0">
                <a:solidFill>
                  <a:srgbClr val="434343"/>
                </a:solidFill>
              </a:rPr>
              <a:t>Bao </a:t>
            </a:r>
            <a:r>
              <a:rPr lang="en-US" sz="2000" dirty="0" err="1">
                <a:solidFill>
                  <a:srgbClr val="434343"/>
                </a:solidFill>
              </a:rPr>
              <a:t>gồm</a:t>
            </a:r>
            <a:r>
              <a:rPr lang="en-US" sz="2000" dirty="0">
                <a:solidFill>
                  <a:srgbClr val="434343"/>
                </a:solidFill>
              </a:rPr>
              <a:t> 2 </a:t>
            </a:r>
            <a:r>
              <a:rPr lang="en-US" sz="2000" dirty="0" err="1">
                <a:solidFill>
                  <a:srgbClr val="434343"/>
                </a:solidFill>
              </a:rPr>
              <a:t>mạng</a:t>
            </a:r>
            <a:r>
              <a:rPr lang="en-US" sz="2000" dirty="0">
                <a:solidFill>
                  <a:srgbClr val="434343"/>
                </a:solidFill>
              </a:rPr>
              <a:t> </a:t>
            </a:r>
            <a:r>
              <a:rPr lang="en-US" sz="2000" dirty="0" err="1">
                <a:solidFill>
                  <a:srgbClr val="434343"/>
                </a:solidFill>
              </a:rPr>
              <a:t>là</a:t>
            </a:r>
            <a:r>
              <a:rPr lang="en-US" sz="2000" dirty="0">
                <a:solidFill>
                  <a:srgbClr val="434343"/>
                </a:solidFill>
              </a:rPr>
              <a:t> Generator </a:t>
            </a:r>
            <a:r>
              <a:rPr lang="en-US" sz="2000" dirty="0" err="1">
                <a:solidFill>
                  <a:srgbClr val="434343"/>
                </a:solidFill>
              </a:rPr>
              <a:t>và</a:t>
            </a:r>
            <a:r>
              <a:rPr lang="en-US" sz="2000" dirty="0">
                <a:solidFill>
                  <a:srgbClr val="434343"/>
                </a:solidFill>
              </a:rPr>
              <a:t> Discriminator.</a:t>
            </a:r>
          </a:p>
          <a:p>
            <a:pPr marL="285750" indent="-285750">
              <a:lnSpc>
                <a:spcPct val="200000"/>
              </a:lnSpc>
              <a:buFont typeface="Arial" panose="020B0604020202020204" pitchFamily="34" charset="0"/>
              <a:buChar char="•"/>
            </a:pPr>
            <a:r>
              <a:rPr lang="en-US" sz="2000" dirty="0" err="1">
                <a:solidFill>
                  <a:srgbClr val="434343"/>
                </a:solidFill>
              </a:rPr>
              <a:t>Giống</a:t>
            </a:r>
            <a:r>
              <a:rPr lang="en-US" sz="2000" dirty="0">
                <a:solidFill>
                  <a:srgbClr val="434343"/>
                </a:solidFill>
              </a:rPr>
              <a:t> </a:t>
            </a:r>
            <a:r>
              <a:rPr lang="en-US" sz="2000" dirty="0" err="1">
                <a:solidFill>
                  <a:srgbClr val="434343"/>
                </a:solidFill>
              </a:rPr>
              <a:t>như</a:t>
            </a:r>
            <a:r>
              <a:rPr lang="en-US" sz="2000" dirty="0">
                <a:solidFill>
                  <a:srgbClr val="434343"/>
                </a:solidFill>
              </a:rPr>
              <a:t> 1 </a:t>
            </a:r>
            <a:r>
              <a:rPr lang="en-US" sz="2000" dirty="0" err="1">
                <a:solidFill>
                  <a:srgbClr val="434343"/>
                </a:solidFill>
              </a:rPr>
              <a:t>trò</a:t>
            </a:r>
            <a:r>
              <a:rPr lang="en-US" sz="2000" dirty="0">
                <a:solidFill>
                  <a:srgbClr val="434343"/>
                </a:solidFill>
              </a:rPr>
              <a:t> </a:t>
            </a:r>
            <a:r>
              <a:rPr lang="en-US" sz="2000" dirty="0" err="1">
                <a:solidFill>
                  <a:srgbClr val="434343"/>
                </a:solidFill>
              </a:rPr>
              <a:t>chơi</a:t>
            </a:r>
            <a:r>
              <a:rPr lang="en-US" sz="2000" dirty="0">
                <a:solidFill>
                  <a:srgbClr val="434343"/>
                </a:solidFill>
              </a:rPr>
              <a:t> minimax.</a:t>
            </a:r>
          </a:p>
          <a:p>
            <a:pPr marL="285750" indent="-285750">
              <a:lnSpc>
                <a:spcPct val="200000"/>
              </a:lnSpc>
              <a:buFont typeface="Arial" panose="020B0604020202020204" pitchFamily="34" charset="0"/>
              <a:buChar char="•"/>
            </a:pPr>
            <a:r>
              <a:rPr lang="en-US" sz="2000" dirty="0" err="1">
                <a:solidFill>
                  <a:srgbClr val="434343"/>
                </a:solidFill>
              </a:rPr>
              <a:t>Mục</a:t>
            </a:r>
            <a:r>
              <a:rPr lang="en-US" sz="2000" dirty="0">
                <a:solidFill>
                  <a:srgbClr val="434343"/>
                </a:solidFill>
              </a:rPr>
              <a:t> </a:t>
            </a:r>
            <a:r>
              <a:rPr lang="en-US" sz="2000" dirty="0" err="1">
                <a:solidFill>
                  <a:srgbClr val="434343"/>
                </a:solidFill>
              </a:rPr>
              <a:t>đích</a:t>
            </a:r>
            <a:r>
              <a:rPr lang="en-US" sz="2000" dirty="0">
                <a:solidFill>
                  <a:srgbClr val="434343"/>
                </a:solidFill>
              </a:rPr>
              <a:t> </a:t>
            </a:r>
            <a:r>
              <a:rPr lang="en-US" sz="2000" dirty="0" err="1">
                <a:solidFill>
                  <a:srgbClr val="434343"/>
                </a:solidFill>
              </a:rPr>
              <a:t>cuối</a:t>
            </a:r>
            <a:r>
              <a:rPr lang="en-US" sz="2000" dirty="0">
                <a:solidFill>
                  <a:srgbClr val="434343"/>
                </a:solidFill>
              </a:rPr>
              <a:t> </a:t>
            </a:r>
            <a:r>
              <a:rPr lang="en-US" sz="2000" dirty="0" err="1">
                <a:solidFill>
                  <a:srgbClr val="434343"/>
                </a:solidFill>
              </a:rPr>
              <a:t>cùng</a:t>
            </a:r>
            <a:r>
              <a:rPr lang="en-US" sz="2000" dirty="0">
                <a:solidFill>
                  <a:srgbClr val="434343"/>
                </a:solidFill>
              </a:rPr>
              <a:t> </a:t>
            </a:r>
            <a:r>
              <a:rPr lang="en-US" sz="2000" dirty="0" err="1">
                <a:solidFill>
                  <a:srgbClr val="434343"/>
                </a:solidFill>
              </a:rPr>
              <a:t>là</a:t>
            </a:r>
            <a:r>
              <a:rPr lang="en-US" sz="2000" dirty="0">
                <a:solidFill>
                  <a:srgbClr val="434343"/>
                </a:solidFill>
              </a:rPr>
              <a:t> </a:t>
            </a:r>
            <a:r>
              <a:rPr lang="en-US" sz="2000" dirty="0" err="1">
                <a:solidFill>
                  <a:srgbClr val="434343"/>
                </a:solidFill>
              </a:rPr>
              <a:t>tạo</a:t>
            </a:r>
            <a:r>
              <a:rPr lang="en-US" sz="2000" dirty="0">
                <a:solidFill>
                  <a:srgbClr val="434343"/>
                </a:solidFill>
              </a:rPr>
              <a:t> </a:t>
            </a:r>
            <a:r>
              <a:rPr lang="en-US" sz="2000" dirty="0" err="1">
                <a:solidFill>
                  <a:srgbClr val="434343"/>
                </a:solidFill>
              </a:rPr>
              <a:t>dữ</a:t>
            </a:r>
            <a:r>
              <a:rPr lang="en-US" sz="2000" dirty="0">
                <a:solidFill>
                  <a:srgbClr val="434343"/>
                </a:solidFill>
              </a:rPr>
              <a:t> </a:t>
            </a:r>
            <a:r>
              <a:rPr lang="en-US" sz="2000" dirty="0" err="1">
                <a:solidFill>
                  <a:srgbClr val="434343"/>
                </a:solidFill>
              </a:rPr>
              <a:t>liệu</a:t>
            </a:r>
            <a:r>
              <a:rPr lang="en-US" sz="2000" dirty="0">
                <a:solidFill>
                  <a:srgbClr val="434343"/>
                </a:solidFill>
              </a:rPr>
              <a:t> </a:t>
            </a:r>
            <a:r>
              <a:rPr lang="en-US" sz="2000" dirty="0" err="1">
                <a:solidFill>
                  <a:srgbClr val="434343"/>
                </a:solidFill>
              </a:rPr>
              <a:t>giả</a:t>
            </a:r>
            <a:r>
              <a:rPr lang="en-US" sz="2000" dirty="0">
                <a:solidFill>
                  <a:srgbClr val="434343"/>
                </a:solidFill>
              </a:rPr>
              <a:t> </a:t>
            </a:r>
            <a:r>
              <a:rPr lang="en-US" sz="2000" dirty="0" err="1">
                <a:solidFill>
                  <a:srgbClr val="434343"/>
                </a:solidFill>
              </a:rPr>
              <a:t>mà</a:t>
            </a:r>
            <a:r>
              <a:rPr lang="en-US" sz="2000" dirty="0">
                <a:solidFill>
                  <a:srgbClr val="434343"/>
                </a:solidFill>
              </a:rPr>
              <a:t> Discriminator </a:t>
            </a:r>
            <a:r>
              <a:rPr lang="en-US" sz="2000" dirty="0" err="1">
                <a:solidFill>
                  <a:srgbClr val="434343"/>
                </a:solidFill>
              </a:rPr>
              <a:t>không</a:t>
            </a:r>
            <a:r>
              <a:rPr lang="en-US" sz="2000" dirty="0">
                <a:solidFill>
                  <a:srgbClr val="434343"/>
                </a:solidFill>
              </a:rPr>
              <a:t> </a:t>
            </a:r>
            <a:r>
              <a:rPr lang="en-US" sz="2000" dirty="0" err="1">
                <a:solidFill>
                  <a:srgbClr val="434343"/>
                </a:solidFill>
              </a:rPr>
              <a:t>phân</a:t>
            </a:r>
            <a:r>
              <a:rPr lang="en-US" sz="2000" dirty="0">
                <a:solidFill>
                  <a:srgbClr val="434343"/>
                </a:solidFill>
              </a:rPr>
              <a:t> </a:t>
            </a:r>
            <a:r>
              <a:rPr lang="en-US" sz="2000" dirty="0" err="1">
                <a:solidFill>
                  <a:srgbClr val="434343"/>
                </a:solidFill>
              </a:rPr>
              <a:t>biệt</a:t>
            </a:r>
            <a:r>
              <a:rPr lang="en-US" sz="2000" dirty="0">
                <a:solidFill>
                  <a:srgbClr val="434343"/>
                </a:solidFill>
              </a:rPr>
              <a:t> </a:t>
            </a:r>
            <a:r>
              <a:rPr lang="en-US" sz="2000" dirty="0" err="1">
                <a:solidFill>
                  <a:srgbClr val="434343"/>
                </a:solidFill>
              </a:rPr>
              <a:t>được</a:t>
            </a:r>
            <a:r>
              <a:rPr lang="en-US" sz="2000" dirty="0">
                <a:solidFill>
                  <a:srgbClr val="434343"/>
                </a:solidFill>
              </a:rPr>
              <a:t>.</a:t>
            </a:r>
          </a:p>
          <a:p>
            <a:pPr marL="285750" indent="-285750">
              <a:lnSpc>
                <a:spcPct val="200000"/>
              </a:lnSpc>
              <a:buFont typeface="Arial" panose="020B0604020202020204" pitchFamily="34" charset="0"/>
              <a:buChar char="•"/>
            </a:pPr>
            <a:endParaRPr lang="en-US" sz="2000" dirty="0">
              <a:solidFill>
                <a:srgbClr val="434343"/>
              </a:solidFill>
            </a:endParaRPr>
          </a:p>
        </p:txBody>
      </p:sp>
      <p:pic>
        <p:nvPicPr>
          <p:cNvPr id="17" name="Picture 16" descr="A picture containing calendar&#10;&#10;Description automatically generated">
            <a:extLst>
              <a:ext uri="{FF2B5EF4-FFF2-40B4-BE49-F238E27FC236}">
                <a16:creationId xmlns:a16="http://schemas.microsoft.com/office/drawing/2014/main" id="{D81F4925-834A-3B0A-3E8C-C58BBBD2E1C5}"/>
              </a:ext>
            </a:extLst>
          </p:cNvPr>
          <p:cNvPicPr>
            <a:picLocks noChangeAspect="1"/>
          </p:cNvPicPr>
          <p:nvPr/>
        </p:nvPicPr>
        <p:blipFill rotWithShape="1">
          <a:blip r:embed="rId3"/>
          <a:srcRect r="4205" b="7061"/>
          <a:stretch/>
        </p:blipFill>
        <p:spPr>
          <a:xfrm>
            <a:off x="1692554" y="973934"/>
            <a:ext cx="5758891" cy="370958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barn(inVertical)">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barn(inVertical)">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14">
                                            <p:txEl>
                                              <p:pRg st="0" end="0"/>
                                            </p:txEl>
                                          </p:spTgt>
                                        </p:tgtEl>
                                      </p:cBhvr>
                                    </p:animEffect>
                                    <p:set>
                                      <p:cBhvr>
                                        <p:cTn id="17" dur="1" fill="hold">
                                          <p:stCondLst>
                                            <p:cond delay="499"/>
                                          </p:stCondLst>
                                        </p:cTn>
                                        <p:tgtEl>
                                          <p:spTgt spid="14">
                                            <p:txEl>
                                              <p:pRg st="0" end="0"/>
                                            </p:txEl>
                                          </p:spTgt>
                                        </p:tgtEl>
                                        <p:attrNameLst>
                                          <p:attrName>style.visibility</p:attrName>
                                        </p:attrNameLst>
                                      </p:cBhvr>
                                      <p:to>
                                        <p:strVal val="hidden"/>
                                      </p:to>
                                    </p:set>
                                  </p:childTnLst>
                                </p:cTn>
                              </p:par>
                              <p:par>
                                <p:cTn id="18" presetID="16" presetClass="exit" presetSubtype="21" fill="hold" nodeType="withEffect">
                                  <p:stCondLst>
                                    <p:cond delay="0"/>
                                  </p:stCondLst>
                                  <p:childTnLst>
                                    <p:animEffect transition="out" filter="barn(inVertical)">
                                      <p:cBhvr>
                                        <p:cTn id="19" dur="500"/>
                                        <p:tgtEl>
                                          <p:spTgt spid="14">
                                            <p:txEl>
                                              <p:pRg st="1" end="1"/>
                                            </p:txEl>
                                          </p:spTgt>
                                        </p:tgtEl>
                                      </p:cBhvr>
                                    </p:animEffect>
                                    <p:set>
                                      <p:cBhvr>
                                        <p:cTn id="20" dur="1" fill="hold">
                                          <p:stCondLst>
                                            <p:cond delay="499"/>
                                          </p:stCondLst>
                                        </p:cTn>
                                        <p:tgtEl>
                                          <p:spTgt spid="14">
                                            <p:txEl>
                                              <p:pRg st="1" end="1"/>
                                            </p:txEl>
                                          </p:spTgt>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7"/>
                                        </p:tgtEl>
                                      </p:cBhvr>
                                    </p:animEffect>
                                    <p:set>
                                      <p:cBhvr>
                                        <p:cTn id="30" dur="1" fill="hold">
                                          <p:stCondLst>
                                            <p:cond delay="499"/>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barn(inVertical)">
                                      <p:cBhvr>
                                        <p:cTn id="35" dur="500"/>
                                        <p:tgtEl>
                                          <p:spTgt spid="14">
                                            <p:txEl>
                                              <p:pRg st="0" end="0"/>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14">
                                            <p:txEl>
                                              <p:pRg st="1" end="1"/>
                                            </p:txEl>
                                          </p:spTgt>
                                        </p:tgtEl>
                                        <p:attrNameLst>
                                          <p:attrName>style.visibility</p:attrName>
                                        </p:attrNameLst>
                                      </p:cBhvr>
                                      <p:to>
                                        <p:strVal val="visible"/>
                                      </p:to>
                                    </p:set>
                                    <p:animEffect transition="in" filter="barn(inVertical)">
                                      <p:cBhvr>
                                        <p:cTn id="38" dur="500"/>
                                        <p:tgtEl>
                                          <p:spTgt spid="14">
                                            <p:txEl>
                                              <p:pRg st="1" end="1"/>
                                            </p:txEl>
                                          </p:spTgt>
                                        </p:tgtEl>
                                      </p:cBhvr>
                                    </p:animEffect>
                                  </p:childTnLst>
                                </p:cTn>
                              </p:par>
                              <p:par>
                                <p:cTn id="39" presetID="16" presetClass="entr" presetSubtype="21" fill="hold" nodeType="withEffect">
                                  <p:stCondLst>
                                    <p:cond delay="0"/>
                                  </p:stCondLst>
                                  <p:childTnLst>
                                    <p:set>
                                      <p:cBhvr>
                                        <p:cTn id="40" dur="1" fill="hold">
                                          <p:stCondLst>
                                            <p:cond delay="0"/>
                                          </p:stCondLst>
                                        </p:cTn>
                                        <p:tgtEl>
                                          <p:spTgt spid="14">
                                            <p:txEl>
                                              <p:pRg st="2" end="2"/>
                                            </p:txEl>
                                          </p:spTgt>
                                        </p:tgtEl>
                                        <p:attrNameLst>
                                          <p:attrName>style.visibility</p:attrName>
                                        </p:attrNameLst>
                                      </p:cBhvr>
                                      <p:to>
                                        <p:strVal val="visible"/>
                                      </p:to>
                                    </p:set>
                                    <p:animEffect transition="in" filter="barn(inVertical)">
                                      <p:cBhvr>
                                        <p:cTn id="41" dur="500"/>
                                        <p:tgtEl>
                                          <p:spTgt spid="14">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xit" presetSubtype="21" fill="hold" grpId="0" nodeType="clickEffect">
                                  <p:stCondLst>
                                    <p:cond delay="0"/>
                                  </p:stCondLst>
                                  <p:childTnLst>
                                    <p:animEffect transition="out" filter="barn(inVertical)">
                                      <p:cBhvr>
                                        <p:cTn id="45" dur="500"/>
                                        <p:tgtEl>
                                          <p:spTgt spid="14">
                                            <p:txEl>
                                              <p:pRg st="0" end="0"/>
                                            </p:txEl>
                                          </p:spTgt>
                                        </p:tgtEl>
                                      </p:cBhvr>
                                    </p:animEffect>
                                    <p:set>
                                      <p:cBhvr>
                                        <p:cTn id="46" dur="1" fill="hold">
                                          <p:stCondLst>
                                            <p:cond delay="499"/>
                                          </p:stCondLst>
                                        </p:cTn>
                                        <p:tgtEl>
                                          <p:spTgt spid="14">
                                            <p:txEl>
                                              <p:pRg st="0" end="0"/>
                                            </p:txEl>
                                          </p:spTgt>
                                        </p:tgtEl>
                                        <p:attrNameLst>
                                          <p:attrName>style.visibility</p:attrName>
                                        </p:attrNameLst>
                                      </p:cBhvr>
                                      <p:to>
                                        <p:strVal val="hidden"/>
                                      </p:to>
                                    </p:set>
                                  </p:childTnLst>
                                </p:cTn>
                              </p:par>
                              <p:par>
                                <p:cTn id="47" presetID="16" presetClass="exit" presetSubtype="21" fill="hold" grpId="0" nodeType="withEffect">
                                  <p:stCondLst>
                                    <p:cond delay="0"/>
                                  </p:stCondLst>
                                  <p:childTnLst>
                                    <p:animEffect transition="out" filter="barn(inVertical)">
                                      <p:cBhvr>
                                        <p:cTn id="48" dur="500"/>
                                        <p:tgtEl>
                                          <p:spTgt spid="14">
                                            <p:txEl>
                                              <p:pRg st="1" end="1"/>
                                            </p:txEl>
                                          </p:spTgt>
                                        </p:tgtEl>
                                      </p:cBhvr>
                                    </p:animEffect>
                                    <p:set>
                                      <p:cBhvr>
                                        <p:cTn id="49" dur="1" fill="hold">
                                          <p:stCondLst>
                                            <p:cond delay="499"/>
                                          </p:stCondLst>
                                        </p:cTn>
                                        <p:tgtEl>
                                          <p:spTgt spid="14">
                                            <p:txEl>
                                              <p:pRg st="1" end="1"/>
                                            </p:txEl>
                                          </p:spTgt>
                                        </p:tgtEl>
                                        <p:attrNameLst>
                                          <p:attrName>style.visibility</p:attrName>
                                        </p:attrNameLst>
                                      </p:cBhvr>
                                      <p:to>
                                        <p:strVal val="hidden"/>
                                      </p:to>
                                    </p:set>
                                  </p:childTnLst>
                                </p:cTn>
                              </p:par>
                              <p:par>
                                <p:cTn id="50" presetID="16" presetClass="exit" presetSubtype="21" fill="hold" grpId="0" nodeType="withEffect">
                                  <p:stCondLst>
                                    <p:cond delay="0"/>
                                  </p:stCondLst>
                                  <p:childTnLst>
                                    <p:animEffect transition="out" filter="barn(inVertical)">
                                      <p:cBhvr>
                                        <p:cTn id="51" dur="500"/>
                                        <p:tgtEl>
                                          <p:spTgt spid="14">
                                            <p:txEl>
                                              <p:pRg st="2" end="2"/>
                                            </p:txEl>
                                          </p:spTgt>
                                        </p:tgtEl>
                                      </p:cBhvr>
                                    </p:animEffect>
                                    <p:set>
                                      <p:cBhvr>
                                        <p:cTn id="52" dur="1" fill="hold">
                                          <p:stCondLst>
                                            <p:cond delay="499"/>
                                          </p:stCondLst>
                                        </p:cTn>
                                        <p:tgtEl>
                                          <p:spTgt spid="14">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p:bld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644</Words>
  <Application>Microsoft Office PowerPoint</Application>
  <PresentationFormat>On-screen Show (16:9)</PresentationFormat>
  <Paragraphs>81</Paragraphs>
  <Slides>20</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Roboto Condensed Light</vt:lpstr>
      <vt:lpstr>Exo 2</vt:lpstr>
      <vt:lpstr>Arial</vt:lpstr>
      <vt:lpstr>Calibri</vt:lpstr>
      <vt:lpstr>Fira Sans Extra Condensed Medium</vt:lpstr>
      <vt:lpstr>Tech Newsletter XL by Slidesgo</vt:lpstr>
      <vt:lpstr>PowerPoint Presentation</vt:lpstr>
      <vt:lpstr>PowerPoint Presentation</vt:lpstr>
      <vt:lpstr>GIỚI THIỆU</vt:lpstr>
      <vt:lpstr>PowerPoint Presentation</vt:lpstr>
      <vt:lpstr>BỘ DỮ LIỆU</vt:lpstr>
      <vt:lpstr>PowerPoint Presentation</vt:lpstr>
      <vt:lpstr>PHÂN TÍCH THĂM DÒ DỮ LIỆU</vt:lpstr>
      <vt:lpstr>NỘI DUNG</vt:lpstr>
      <vt:lpstr>Ý TƯỞNG</vt:lpstr>
      <vt:lpstr>GENERATOR (G)</vt:lpstr>
      <vt:lpstr>DISCRIMINATOR (D)</vt:lpstr>
      <vt:lpstr>MÔ HÌNH GAN</vt:lpstr>
      <vt:lpstr>HUẤN LUYỆN MÔ HÌNH</vt:lpstr>
      <vt:lpstr>ĐÁNH GIÁ MÔ HÌNH</vt:lpstr>
      <vt:lpstr>KẾT QUẢ</vt:lpstr>
      <vt:lpstr>KẾT QUẢ</vt:lpstr>
      <vt:lpstr>KẾT LUẬN</vt:lpstr>
      <vt:lpstr>Dashboard dạng ảnh: bit.ly/nhom16_ds105  </vt:lpstr>
      <vt:lpstr>THANKS</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MinhTam</dc:creator>
  <cp:lastModifiedBy>Nguyễn Hữu Minh Tâm</cp:lastModifiedBy>
  <cp:revision>9</cp:revision>
  <dcterms:modified xsi:type="dcterms:W3CDTF">2022-12-01T06:45:26Z</dcterms:modified>
</cp:coreProperties>
</file>